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4"/>
  </p:notesMasterIdLst>
  <p:sldIdLst>
    <p:sldId id="257" r:id="rId4"/>
    <p:sldId id="258" r:id="rId5"/>
    <p:sldId id="259" r:id="rId6"/>
    <p:sldId id="260" r:id="rId7"/>
    <p:sldId id="264" r:id="rId8"/>
    <p:sldId id="261" r:id="rId9"/>
    <p:sldId id="265" r:id="rId10"/>
    <p:sldId id="266" r:id="rId11"/>
    <p:sldId id="267" r:id="rId12"/>
    <p:sldId id="268"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Segoe UI" panose="020B0502040204020203" pitchFamily="34" charset="0"/>
      <p:regular r:id="rId19"/>
      <p:bold r:id="rId20"/>
      <p:italic r:id="rId21"/>
      <p:boldItalic r:id="rId22"/>
    </p:embeddedFont>
    <p:embeddedFont>
      <p:font typeface="Roboto Thin" panose="020B0604020202020204" charset="0"/>
      <p:regular r:id="rId23"/>
      <p:bold r:id="rId24"/>
      <p:italic r:id="rId25"/>
      <p:boldItalic r:id="rId26"/>
    </p:embeddedFont>
    <p:embeddedFont>
      <p:font typeface="Dosis" panose="020B0604020202020204" charset="0"/>
      <p:regular r:id="rId27"/>
      <p:bold r:id="rId28"/>
    </p:embeddedFont>
    <p:embeddedFont>
      <p:font typeface="Roboto" panose="020B0604020202020204" charset="0"/>
      <p:regular r:id="rId29"/>
      <p:bold r:id="rId30"/>
      <p:italic r:id="rId31"/>
      <p:boldItalic r:id="rId32"/>
    </p:embeddedFont>
    <p:embeddedFont>
      <p:font typeface="Roboto Black" panose="020B0604020202020204" charset="0"/>
      <p:bold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47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7" d="100"/>
          <a:sy n="117" d="100"/>
        </p:scale>
        <p:origin x="108" y="3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4.fntdata"/><Relationship Id="rId26" Type="http://schemas.openxmlformats.org/officeDocument/2006/relationships/font" Target="fonts/font12.fntdata"/><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068589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19729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9314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03726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SQL Capstone -</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US" sz="3600" dirty="0">
                <a:solidFill>
                  <a:srgbClr val="EFEFEF"/>
                </a:solidFill>
                <a:latin typeface="Roboto Thin"/>
                <a:ea typeface="Roboto Thin"/>
                <a:cs typeface="Roboto Thin"/>
                <a:sym typeface="Roboto Thin"/>
              </a:rPr>
              <a:t>Attribution Queries</a:t>
            </a:r>
            <a:endParaRPr sz="36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Owen Flygare</a:t>
            </a: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March 12 – May 6 Cohort</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May 3, 2019</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3.2 (</a:t>
            </a:r>
            <a:r>
              <a:rPr lang="en-US" sz="2400" b="1" dirty="0">
                <a:solidFill>
                  <a:srgbClr val="295269"/>
                </a:solidFill>
                <a:latin typeface="Roboto"/>
                <a:ea typeface="Roboto"/>
                <a:cs typeface="Roboto"/>
                <a:sym typeface="Roboto"/>
              </a:rPr>
              <a:t>Question #6) How many last touches on the purchase page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5894614" y="1201325"/>
            <a:ext cx="3155386"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a:latin typeface="Courier New"/>
                <a:ea typeface="Courier New"/>
                <a:cs typeface="Courier New"/>
                <a:sym typeface="Courier New"/>
              </a:rPr>
              <a:t>WITH last_touch AS (</a:t>
            </a:r>
          </a:p>
          <a:p>
            <a:pPr lvl="0">
              <a:buClr>
                <a:schemeClr val="dk1"/>
              </a:buClr>
              <a:buSzPts val="1100"/>
            </a:pPr>
            <a:r>
              <a:rPr lang="en-US" sz="900">
                <a:latin typeface="Courier New"/>
                <a:ea typeface="Courier New"/>
                <a:cs typeface="Courier New"/>
                <a:sym typeface="Courier New"/>
              </a:rPr>
              <a:t>    SELECT user_id,</a:t>
            </a:r>
          </a:p>
          <a:p>
            <a:pPr lvl="0">
              <a:buClr>
                <a:schemeClr val="dk1"/>
              </a:buClr>
              <a:buSzPts val="1100"/>
            </a:pPr>
            <a:r>
              <a:rPr lang="en-US" sz="900">
                <a:latin typeface="Courier New"/>
                <a:ea typeface="Courier New"/>
                <a:cs typeface="Courier New"/>
                <a:sym typeface="Courier New"/>
              </a:rPr>
              <a:t>        MAX(timestamp) as last_touch_at</a:t>
            </a:r>
          </a:p>
          <a:p>
            <a:pPr lvl="0">
              <a:buClr>
                <a:schemeClr val="dk1"/>
              </a:buClr>
              <a:buSzPts val="1100"/>
            </a:pPr>
            <a:r>
              <a:rPr lang="en-US" sz="900">
                <a:latin typeface="Courier New"/>
                <a:ea typeface="Courier New"/>
                <a:cs typeface="Courier New"/>
                <a:sym typeface="Courier New"/>
              </a:rPr>
              <a:t>    FROM page_visits</a:t>
            </a:r>
          </a:p>
          <a:p>
            <a:pPr lvl="0">
              <a:buClr>
                <a:schemeClr val="dk1"/>
              </a:buClr>
              <a:buSzPts val="1100"/>
            </a:pPr>
            <a:r>
              <a:rPr lang="en-US" sz="900">
                <a:latin typeface="Courier New"/>
                <a:ea typeface="Courier New"/>
                <a:cs typeface="Courier New"/>
                <a:sym typeface="Courier New"/>
              </a:rPr>
              <a:t>    WHERE page_name = '4 - purchase'</a:t>
            </a:r>
          </a:p>
          <a:p>
            <a:pPr lvl="0">
              <a:buClr>
                <a:schemeClr val="dk1"/>
              </a:buClr>
              <a:buSzPts val="1100"/>
            </a:pPr>
            <a:r>
              <a:rPr lang="en-US" sz="900">
                <a:latin typeface="Courier New"/>
                <a:ea typeface="Courier New"/>
                <a:cs typeface="Courier New"/>
                <a:sym typeface="Courier New"/>
              </a:rPr>
              <a:t>    GROUP BY user_id)</a:t>
            </a:r>
          </a:p>
          <a:p>
            <a:pPr lvl="0">
              <a:buClr>
                <a:schemeClr val="dk1"/>
              </a:buClr>
              <a:buSzPts val="1100"/>
            </a:pPr>
            <a:r>
              <a:rPr lang="en-US" sz="900">
                <a:latin typeface="Courier New"/>
                <a:ea typeface="Courier New"/>
                <a:cs typeface="Courier New"/>
                <a:sym typeface="Courier New"/>
              </a:rPr>
              <a:t>SELECT lt.user_id,</a:t>
            </a:r>
          </a:p>
          <a:p>
            <a:pPr lvl="0">
              <a:buClr>
                <a:schemeClr val="dk1"/>
              </a:buClr>
              <a:buSzPts val="1100"/>
            </a:pPr>
            <a:r>
              <a:rPr lang="en-US" sz="900">
                <a:latin typeface="Courier New"/>
                <a:ea typeface="Courier New"/>
                <a:cs typeface="Courier New"/>
                <a:sym typeface="Courier New"/>
              </a:rPr>
              <a:t>         lt.last_touch_at,</a:t>
            </a:r>
          </a:p>
          <a:p>
            <a:pPr lvl="0">
              <a:buClr>
                <a:schemeClr val="dk1"/>
              </a:buClr>
              <a:buSzPts val="1100"/>
            </a:pPr>
            <a:r>
              <a:rPr lang="en-US" sz="900">
                <a:latin typeface="Courier New"/>
                <a:ea typeface="Courier New"/>
                <a:cs typeface="Courier New"/>
                <a:sym typeface="Courier New"/>
              </a:rPr>
              <a:t>         pv.utm_source,</a:t>
            </a:r>
          </a:p>
          <a:p>
            <a:pPr lvl="0">
              <a:buClr>
                <a:schemeClr val="dk1"/>
              </a:buClr>
              <a:buSzPts val="1100"/>
            </a:pPr>
            <a:r>
              <a:rPr lang="en-US" sz="900">
                <a:latin typeface="Courier New"/>
                <a:ea typeface="Courier New"/>
                <a:cs typeface="Courier New"/>
                <a:sym typeface="Courier New"/>
              </a:rPr>
              <a:t>         pv.utm_campaign,</a:t>
            </a:r>
          </a:p>
          <a:p>
            <a:pPr lvl="0">
              <a:buClr>
                <a:schemeClr val="dk1"/>
              </a:buClr>
              <a:buSzPts val="1100"/>
            </a:pPr>
            <a:r>
              <a:rPr lang="en-US" sz="900">
                <a:latin typeface="Courier New"/>
                <a:ea typeface="Courier New"/>
                <a:cs typeface="Courier New"/>
                <a:sym typeface="Courier New"/>
              </a:rPr>
              <a:t>         COUNT (utm_campaign)</a:t>
            </a:r>
          </a:p>
          <a:p>
            <a:pPr lvl="0">
              <a:buClr>
                <a:schemeClr val="dk1"/>
              </a:buClr>
              <a:buSzPts val="1100"/>
            </a:pPr>
            <a:r>
              <a:rPr lang="en-US" sz="900">
                <a:latin typeface="Courier New"/>
                <a:ea typeface="Courier New"/>
                <a:cs typeface="Courier New"/>
                <a:sym typeface="Courier New"/>
              </a:rPr>
              <a:t>FROM last_touch lt</a:t>
            </a:r>
          </a:p>
          <a:p>
            <a:pPr lvl="0">
              <a:buClr>
                <a:schemeClr val="dk1"/>
              </a:buClr>
              <a:buSzPts val="1100"/>
            </a:pPr>
            <a:r>
              <a:rPr lang="en-US" sz="900">
                <a:latin typeface="Courier New"/>
                <a:ea typeface="Courier New"/>
                <a:cs typeface="Courier New"/>
                <a:sym typeface="Courier New"/>
              </a:rPr>
              <a:t>JOIN page_visits pv</a:t>
            </a:r>
          </a:p>
          <a:p>
            <a:pPr lvl="0">
              <a:buClr>
                <a:schemeClr val="dk1"/>
              </a:buClr>
              <a:buSzPts val="1100"/>
            </a:pPr>
            <a:r>
              <a:rPr lang="en-US" sz="900">
                <a:latin typeface="Courier New"/>
                <a:ea typeface="Courier New"/>
                <a:cs typeface="Courier New"/>
                <a:sym typeface="Courier New"/>
              </a:rPr>
              <a:t>    ON lt.user_id = pv.user_id</a:t>
            </a:r>
          </a:p>
          <a:p>
            <a:pPr lvl="0">
              <a:buClr>
                <a:schemeClr val="dk1"/>
              </a:buClr>
              <a:buSzPts val="1100"/>
            </a:pPr>
            <a:r>
              <a:rPr lang="en-US" sz="900">
                <a:latin typeface="Courier New"/>
                <a:ea typeface="Courier New"/>
                <a:cs typeface="Courier New"/>
                <a:sym typeface="Courier New"/>
              </a:rPr>
              <a:t>    AND lt.last_touch_at = pv.timestamp</a:t>
            </a:r>
          </a:p>
          <a:p>
            <a:pPr lvl="0">
              <a:buClr>
                <a:schemeClr val="dk1"/>
              </a:buClr>
              <a:buSzPts val="1100"/>
            </a:pPr>
            <a:r>
              <a:rPr lang="en-US" sz="900">
                <a:latin typeface="Courier New"/>
                <a:ea typeface="Courier New"/>
                <a:cs typeface="Courier New"/>
                <a:sym typeface="Courier New"/>
              </a:rPr>
              <a:t>    GROUP BY utm_campaign</a:t>
            </a:r>
          </a:p>
          <a:p>
            <a:pPr lvl="0">
              <a:buClr>
                <a:schemeClr val="dk1"/>
              </a:buClr>
              <a:buSzPts val="1100"/>
            </a:pPr>
            <a:r>
              <a:rPr lang="en-US" sz="900">
                <a:latin typeface="Courier New"/>
                <a:ea typeface="Courier New"/>
                <a:cs typeface="Courier New"/>
                <a:sym typeface="Courier New"/>
              </a:rPr>
              <a:t>    ORDER BY 5 DESC;</a:t>
            </a:r>
            <a:endParaRPr lang="en-US" sz="900" dirty="0">
              <a:latin typeface="Courier New"/>
              <a:ea typeface="Courier New"/>
              <a:cs typeface="Courier New"/>
              <a:sym typeface="Courier New"/>
            </a:endParaRPr>
          </a:p>
        </p:txBody>
      </p:sp>
      <p:sp>
        <p:nvSpPr>
          <p:cNvPr id="324" name="Shape 324"/>
          <p:cNvSpPr txBox="1"/>
          <p:nvPr/>
        </p:nvSpPr>
        <p:spPr>
          <a:xfrm>
            <a:off x="218087" y="1130225"/>
            <a:ext cx="5423433" cy="183341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100" dirty="0">
                <a:latin typeface="Roboto"/>
                <a:ea typeface="Roboto"/>
                <a:cs typeface="Roboto"/>
                <a:sym typeface="Roboto"/>
              </a:rPr>
              <a:t>The table below shows which campaign last touches yielded the greatest amount of purchases. Based on this information, the campaigns that should be invested in are:</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Weekly-newsletter</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retargeting-ad</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retargeting-campaign</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paid-search</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and either getting-to-know-cool-</a:t>
            </a:r>
            <a:r>
              <a:rPr lang="en-US" sz="1100" dirty="0" err="1">
                <a:latin typeface="Roboto"/>
                <a:ea typeface="Roboto"/>
                <a:cs typeface="Roboto"/>
                <a:sym typeface="Roboto"/>
              </a:rPr>
              <a:t>tshirts</a:t>
            </a:r>
            <a:r>
              <a:rPr lang="en-US" sz="1100" dirty="0">
                <a:latin typeface="Roboto"/>
                <a:ea typeface="Roboto"/>
                <a:cs typeface="Roboto"/>
                <a:sym typeface="Roboto"/>
              </a:rPr>
              <a:t> OR ten-crazy-cool-</a:t>
            </a:r>
            <a:r>
              <a:rPr lang="en-US" sz="1100" dirty="0" err="1">
                <a:latin typeface="Roboto"/>
                <a:ea typeface="Roboto"/>
                <a:cs typeface="Roboto"/>
                <a:sym typeface="Roboto"/>
              </a:rPr>
              <a:t>tshirts</a:t>
            </a:r>
            <a:r>
              <a:rPr lang="en-US" sz="1100" dirty="0">
                <a:latin typeface="Roboto"/>
                <a:ea typeface="Roboto"/>
                <a:cs typeface="Roboto"/>
                <a:sym typeface="Roboto"/>
              </a:rPr>
              <a:t>-facts</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ten-crazy-cool-</a:t>
            </a:r>
            <a:r>
              <a:rPr lang="en-US" sz="1100" dirty="0" err="1">
                <a:latin typeface="Roboto"/>
                <a:ea typeface="Roboto"/>
                <a:cs typeface="Roboto"/>
                <a:sym typeface="Roboto"/>
              </a:rPr>
              <a:t>tshirts</a:t>
            </a:r>
            <a:r>
              <a:rPr lang="en-US" sz="1100" dirty="0">
                <a:latin typeface="Roboto"/>
                <a:ea typeface="Roboto"/>
                <a:cs typeface="Roboto"/>
                <a:sym typeface="Roboto"/>
              </a:rPr>
              <a:t>-facts has a better ratio of views to purchase, and thus is likely the better choice</a:t>
            </a:r>
          </a:p>
          <a:p>
            <a:pPr marL="171450" lvl="1" indent="-171450">
              <a:lnSpc>
                <a:spcPct val="115000"/>
              </a:lnSpc>
              <a:buClr>
                <a:schemeClr val="dk1"/>
              </a:buClr>
              <a:buSzPts val="1100"/>
              <a:buFont typeface="Arial" panose="020B0604020202020204" pitchFamily="34" charset="0"/>
              <a:buChar char="•"/>
            </a:pPr>
            <a:endParaRPr sz="11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183607174"/>
              </p:ext>
            </p:extLst>
          </p:nvPr>
        </p:nvGraphicFramePr>
        <p:xfrm>
          <a:off x="218088" y="2963636"/>
          <a:ext cx="5423434" cy="2212712"/>
        </p:xfrm>
        <a:graphic>
          <a:graphicData uri="http://schemas.openxmlformats.org/drawingml/2006/table">
            <a:tbl>
              <a:tblPr>
                <a:noFill/>
                <a:tableStyleId>{8628B589-4659-4227-9C68-565DD4A46BFE}</a:tableStyleId>
              </a:tblPr>
              <a:tblGrid>
                <a:gridCol w="837312">
                  <a:extLst>
                    <a:ext uri="{9D8B030D-6E8A-4147-A177-3AD203B41FA5}">
                      <a16:colId xmlns:a16="http://schemas.microsoft.com/office/drawing/2014/main" val="20000"/>
                    </a:ext>
                  </a:extLst>
                </a:gridCol>
                <a:gridCol w="2604917">
                  <a:extLst>
                    <a:ext uri="{9D8B030D-6E8A-4147-A177-3AD203B41FA5}">
                      <a16:colId xmlns:a16="http://schemas.microsoft.com/office/drawing/2014/main" val="20001"/>
                    </a:ext>
                  </a:extLst>
                </a:gridCol>
                <a:gridCol w="1981205">
                  <a:extLst>
                    <a:ext uri="{9D8B030D-6E8A-4147-A177-3AD203B41FA5}">
                      <a16:colId xmlns:a16="http://schemas.microsoft.com/office/drawing/2014/main" val="20002"/>
                    </a:ext>
                  </a:extLst>
                </a:gridCol>
              </a:tblGrid>
              <a:tr h="254592">
                <a:tc>
                  <a:txBody>
                    <a:bodyPr/>
                    <a:lstStyle/>
                    <a:p>
                      <a:pPr marL="0" marR="0" algn="ctr">
                        <a:lnSpc>
                          <a:spcPct val="107000"/>
                        </a:lnSpc>
                        <a:spcBef>
                          <a:spcPts val="0"/>
                        </a:spcBef>
                        <a:spcAft>
                          <a:spcPts val="0"/>
                        </a:spcAft>
                      </a:pPr>
                      <a:r>
                        <a:rPr lang="en-US" sz="1050" b="1" dirty="0" err="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utm_source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dirty="0" err="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utm_campaign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dirty="0">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COUNT (</a:t>
                      </a:r>
                      <a:r>
                        <a:rPr lang="en-US" sz="1050" b="1" dirty="0" err="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utm_campaign</a:t>
                      </a:r>
                      <a:r>
                        <a:rPr lang="en-US" sz="1050" b="1" dirty="0">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extLst>
                  <a:ext uri="{0D108BD9-81ED-4DB2-BD59-A6C34878D82A}">
                    <a16:rowId xmlns:a16="http://schemas.microsoft.com/office/drawing/2014/main" val="10000"/>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email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weekly-newsletter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facebook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retargetting-ad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email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retargetting</a:t>
                      </a: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-campaign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54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google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paid-search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52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4"/>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nytimes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getting-to-know-cool-tshirts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858224785"/>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buzzfeed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ten-crazy-cool-tshirts-facts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301079817"/>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medium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interview-with-cool-tshirts-founder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705135388"/>
                  </a:ext>
                </a:extLst>
              </a:tr>
              <a:tr h="244765">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google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cool-</a:t>
                      </a: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tshirts</a:t>
                      </a: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-search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218326296"/>
                  </a:ext>
                </a:extLst>
              </a:tr>
            </a:tbl>
          </a:graphicData>
        </a:graphic>
      </p:graphicFrame>
    </p:spTree>
    <p:extLst>
      <p:ext uri="{BB962C8B-B14F-4D97-AF65-F5344CB8AC3E}">
        <p14:creationId xmlns:p14="http://schemas.microsoft.com/office/powerpoint/2010/main" val="125104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2408654"/>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Get familiar with CoolTShirts</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What is the user journey?</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Optimize the campaign budget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C4759"/>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a:t>
            </a:r>
            <a:r>
              <a:rPr lang="en-US" sz="4800" dirty="0">
                <a:solidFill>
                  <a:schemeClr val="lt1"/>
                </a:solidFill>
                <a:latin typeface="Roboto Black"/>
                <a:ea typeface="Roboto Black"/>
                <a:cs typeface="Roboto Black"/>
                <a:sym typeface="Roboto Black"/>
              </a:rPr>
              <a:t>Get Familiar with Cool </a:t>
            </a:r>
            <a:r>
              <a:rPr lang="en-US" sz="4800" dirty="0" err="1">
                <a:solidFill>
                  <a:schemeClr val="lt1"/>
                </a:solidFill>
                <a:latin typeface="Roboto Black"/>
                <a:ea typeface="Roboto Black"/>
                <a:cs typeface="Roboto Black"/>
                <a:sym typeface="Roboto Black"/>
              </a:rPr>
              <a:t>TShirts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60017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a:solidFill>
                  <a:srgbClr val="295269"/>
                </a:solidFill>
                <a:latin typeface="Roboto"/>
                <a:ea typeface="Roboto"/>
                <a:cs typeface="Roboto"/>
                <a:sym typeface="Roboto"/>
              </a:rPr>
              <a:t>1.1 Get Familiar with the Company</a:t>
            </a:r>
            <a:endParaRPr sz="2400" b="1" dirty="0">
              <a:solidFill>
                <a:srgbClr val="295269"/>
              </a:solidFill>
              <a:latin typeface="Roboto"/>
              <a:ea typeface="Roboto"/>
              <a:cs typeface="Roboto"/>
              <a:sym typeface="Roboto"/>
            </a:endParaRPr>
          </a:p>
        </p:txBody>
      </p:sp>
      <p:sp>
        <p:nvSpPr>
          <p:cNvPr id="316" name="Shape 316"/>
          <p:cNvSpPr txBox="1"/>
          <p:nvPr/>
        </p:nvSpPr>
        <p:spPr>
          <a:xfrm>
            <a:off x="177975" y="892801"/>
            <a:ext cx="8520600" cy="12095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eaLnBrk="0" fontAlgn="base" hangingPunct="0">
              <a:spcBef>
                <a:spcPct val="0"/>
              </a:spcBef>
              <a:spcAft>
                <a:spcPct val="0"/>
              </a:spcAft>
              <a:buClrTx/>
            </a:pPr>
            <a:r>
              <a:rPr lang="en-US" sz="1000" dirty="0"/>
              <a:t>Q1: How many campaigns and sources does </a:t>
            </a:r>
            <a:r>
              <a:rPr lang="en-US" sz="1000" dirty="0" err="1"/>
              <a:t>CoolTShirts</a:t>
            </a:r>
            <a:r>
              <a:rPr lang="en-US" sz="1000" dirty="0"/>
              <a:t> use and how are they related? Be sure to explain the difference between </a:t>
            </a:r>
            <a:r>
              <a:rPr lang="en-US" sz="1000" dirty="0" err="1"/>
              <a:t>utm_campaign</a:t>
            </a:r>
            <a:r>
              <a:rPr lang="en-US" sz="1000" dirty="0"/>
              <a:t> and </a:t>
            </a:r>
            <a:r>
              <a:rPr lang="en-US" sz="1000" dirty="0" err="1"/>
              <a:t>utm_source</a:t>
            </a:r>
            <a:endParaRPr lang="en-US" sz="1000" dirty="0"/>
          </a:p>
          <a:p>
            <a:pPr lvl="0" eaLnBrk="0" fontAlgn="base" hangingPunct="0">
              <a:spcBef>
                <a:spcPct val="0"/>
              </a:spcBef>
              <a:spcAft>
                <a:spcPct val="0"/>
              </a:spcAft>
              <a:buClrTx/>
            </a:pPr>
            <a:r>
              <a:rPr lang="en-US" sz="1000" dirty="0"/>
              <a:t>A1: </a:t>
            </a:r>
            <a:r>
              <a:rPr lang="en-US" sz="1000" dirty="0" err="1"/>
              <a:t>CoolTShirts</a:t>
            </a:r>
            <a:r>
              <a:rPr lang="en-US" sz="1000" dirty="0"/>
              <a:t> has 8 different campaigns across 6 sources. The campaigns are the types of communication or ad provided to potential customers, while the sources are the places the ad is displayed and where the customer clicks through to get to the </a:t>
            </a:r>
            <a:r>
              <a:rPr lang="en-US" sz="1000" dirty="0" err="1"/>
              <a:t>CoolTShirts</a:t>
            </a:r>
            <a:r>
              <a:rPr lang="en-US" sz="1000" dirty="0"/>
              <a:t> Webpage.</a:t>
            </a:r>
          </a:p>
          <a:p>
            <a:pPr eaLnBrk="0" fontAlgn="base" hangingPunct="0">
              <a:spcBef>
                <a:spcPct val="0"/>
              </a:spcBef>
              <a:spcAft>
                <a:spcPct val="0"/>
              </a:spcAft>
              <a:buClrTx/>
            </a:pPr>
            <a:endParaRPr lang="en-US" altLang="en-US" sz="1000" dirty="0"/>
          </a:p>
          <a:p>
            <a:pPr eaLnBrk="0" fontAlgn="base" hangingPunct="0">
              <a:spcBef>
                <a:spcPct val="0"/>
              </a:spcBef>
              <a:spcAft>
                <a:spcPct val="0"/>
              </a:spcAft>
              <a:buClrTx/>
            </a:pPr>
            <a:r>
              <a:rPr lang="en-US" altLang="en-US" sz="1000" dirty="0"/>
              <a:t>Q2: What pages are on their website?</a:t>
            </a:r>
          </a:p>
          <a:p>
            <a:pPr eaLnBrk="0" fontAlgn="base" hangingPunct="0">
              <a:spcBef>
                <a:spcPct val="0"/>
              </a:spcBef>
              <a:spcAft>
                <a:spcPct val="0"/>
              </a:spcAft>
              <a:buClrTx/>
            </a:pPr>
            <a:r>
              <a:rPr lang="en-US" altLang="en-US" sz="1000" dirty="0"/>
              <a:t>A2: The pages on the </a:t>
            </a:r>
            <a:r>
              <a:rPr lang="en-US" altLang="en-US" sz="1000" dirty="0" err="1"/>
              <a:t>CoolTShirts</a:t>
            </a:r>
            <a:r>
              <a:rPr lang="en-US" altLang="en-US" sz="1000" dirty="0"/>
              <a:t> website are: </a:t>
            </a:r>
            <a:r>
              <a:rPr lang="en-US" altLang="en-US" sz="1000" dirty="0" err="1"/>
              <a:t>landing_page</a:t>
            </a:r>
            <a:r>
              <a:rPr lang="en-US" altLang="en-US" sz="1000" dirty="0"/>
              <a:t>; </a:t>
            </a:r>
            <a:r>
              <a:rPr lang="en-US" altLang="en-US" sz="1000" dirty="0" err="1"/>
              <a:t>shopping_cart</a:t>
            </a:r>
            <a:r>
              <a:rPr lang="en-US" altLang="en-US" sz="1000" dirty="0"/>
              <a:t>; checkout; and purchase</a:t>
            </a:r>
          </a:p>
          <a:p>
            <a:pPr>
              <a:lnSpc>
                <a:spcPct val="115000"/>
              </a:lnSpc>
              <a:buClr>
                <a:schemeClr val="dk1"/>
              </a:buClr>
              <a:buSzPts val="1100"/>
            </a:pPr>
            <a:endParaRPr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3225177762"/>
              </p:ext>
            </p:extLst>
          </p:nvPr>
        </p:nvGraphicFramePr>
        <p:xfrm>
          <a:off x="177975" y="2188800"/>
          <a:ext cx="6215625" cy="2781720"/>
        </p:xfrm>
        <a:graphic>
          <a:graphicData uri="http://schemas.openxmlformats.org/drawingml/2006/table">
            <a:tbl>
              <a:tblPr>
                <a:noFill/>
                <a:tableStyleId>{8628B589-4659-4227-9C68-565DD4A46BFE}</a:tableStyleId>
              </a:tblPr>
              <a:tblGrid>
                <a:gridCol w="462381">
                  <a:extLst>
                    <a:ext uri="{9D8B030D-6E8A-4147-A177-3AD203B41FA5}">
                      <a16:colId xmlns:a16="http://schemas.microsoft.com/office/drawing/2014/main" val="3146147929"/>
                    </a:ext>
                  </a:extLst>
                </a:gridCol>
                <a:gridCol w="1551335">
                  <a:extLst>
                    <a:ext uri="{9D8B030D-6E8A-4147-A177-3AD203B41FA5}">
                      <a16:colId xmlns:a16="http://schemas.microsoft.com/office/drawing/2014/main" val="20000"/>
                    </a:ext>
                  </a:extLst>
                </a:gridCol>
                <a:gridCol w="1841318">
                  <a:extLst>
                    <a:ext uri="{9D8B030D-6E8A-4147-A177-3AD203B41FA5}">
                      <a16:colId xmlns:a16="http://schemas.microsoft.com/office/drawing/2014/main" val="20001"/>
                    </a:ext>
                  </a:extLst>
                </a:gridCol>
                <a:gridCol w="334741">
                  <a:extLst>
                    <a:ext uri="{9D8B030D-6E8A-4147-A177-3AD203B41FA5}">
                      <a16:colId xmlns:a16="http://schemas.microsoft.com/office/drawing/2014/main" val="3140946119"/>
                    </a:ext>
                  </a:extLst>
                </a:gridCol>
                <a:gridCol w="2025850">
                  <a:extLst>
                    <a:ext uri="{9D8B030D-6E8A-4147-A177-3AD203B41FA5}">
                      <a16:colId xmlns:a16="http://schemas.microsoft.com/office/drawing/2014/main" val="20002"/>
                    </a:ext>
                  </a:extLst>
                </a:gridCol>
              </a:tblGrid>
              <a:tr h="344654">
                <a:tc>
                  <a:txBody>
                    <a:bodyPr/>
                    <a:lstStyle/>
                    <a:p>
                      <a:pPr algn="ctr"/>
                      <a:r>
                        <a:rPr lang="en-US" sz="1000" b="0" dirty="0">
                          <a:solidFill>
                            <a:schemeClr val="tx1"/>
                          </a:solidFill>
                          <a:effectLst/>
                        </a:rPr>
                        <a:t>1</a:t>
                      </a:r>
                    </a:p>
                  </a:txBody>
                  <a:tcPr marL="91425" marR="91425" marT="91425" marB="91425">
                    <a:solidFill>
                      <a:schemeClr val="bg1">
                        <a:alpha val="82490"/>
                      </a:schemeClr>
                    </a:solidFill>
                  </a:tcPr>
                </a:tc>
                <a:tc>
                  <a:txBody>
                    <a:bodyPr/>
                    <a:lstStyle/>
                    <a:p>
                      <a:pPr algn="ctr"/>
                      <a:r>
                        <a:rPr lang="en-US" sz="1000" b="1" dirty="0" err="1">
                          <a:solidFill>
                            <a:schemeClr val="bg1"/>
                          </a:solidFill>
                          <a:effectLst/>
                        </a:rPr>
                        <a:t>utm_campaign</a:t>
                      </a:r>
                      <a:endParaRPr lang="en-US" sz="1000" b="1" dirty="0">
                        <a:solidFill>
                          <a:schemeClr val="bg1"/>
                        </a:solidFill>
                        <a:effectLst/>
                      </a:endParaRPr>
                    </a:p>
                  </a:txBody>
                  <a:tcPr marL="91425" marR="91425" marT="91425" marB="91425">
                    <a:solidFill>
                      <a:srgbClr val="204056">
                        <a:alpha val="82490"/>
                      </a:srgbClr>
                    </a:solidFill>
                  </a:tcPr>
                </a:tc>
                <a:tc>
                  <a:txBody>
                    <a:bodyPr/>
                    <a:lstStyle/>
                    <a:p>
                      <a:pPr algn="ctr"/>
                      <a:r>
                        <a:rPr lang="en-US" sz="1000" b="1" dirty="0" err="1">
                          <a:solidFill>
                            <a:schemeClr val="bg1"/>
                          </a:solidFill>
                          <a:effectLst/>
                        </a:rPr>
                        <a:t>utm_source</a:t>
                      </a:r>
                      <a:endParaRPr lang="en-US" sz="1000" b="1" dirty="0">
                        <a:solidFill>
                          <a:schemeClr val="bg1"/>
                        </a:solidFill>
                        <a:effectLst/>
                      </a:endParaRPr>
                    </a:p>
                  </a:txBody>
                  <a:tcPr marL="91425" marR="91425" marT="91425" marB="91425">
                    <a:solidFill>
                      <a:srgbClr val="204056">
                        <a:alpha val="82490"/>
                      </a:srgbClr>
                    </a:solidFill>
                  </a:tcPr>
                </a:tc>
                <a:tc>
                  <a:txBody>
                    <a:bodyPr/>
                    <a:lstStyle/>
                    <a:p>
                      <a:pPr algn="ctr"/>
                      <a:r>
                        <a:rPr lang="en-US" sz="1000" dirty="0">
                          <a:solidFill>
                            <a:srgbClr val="292929"/>
                          </a:solidFill>
                          <a:effectLst/>
                        </a:rPr>
                        <a:t>2</a:t>
                      </a:r>
                    </a:p>
                  </a:txBody>
                  <a:tcPr marL="91425" marR="91425" marT="91425" marB="91425">
                    <a:solidFill>
                      <a:schemeClr val="bg1">
                        <a:alpha val="82490"/>
                      </a:schemeClr>
                    </a:solidFill>
                  </a:tcPr>
                </a:tc>
                <a:tc>
                  <a:txBody>
                    <a:bodyPr/>
                    <a:lstStyle/>
                    <a:p>
                      <a:pPr algn="ctr"/>
                      <a:r>
                        <a:rPr lang="en-US" sz="1000" b="1" dirty="0" err="1">
                          <a:solidFill>
                            <a:schemeClr val="bg1"/>
                          </a:solidFill>
                          <a:effectLst/>
                        </a:rPr>
                        <a:t>page_name</a:t>
                      </a:r>
                      <a:endParaRPr lang="en-US" sz="1000" b="1" dirty="0">
                        <a:solidFill>
                          <a:schemeClr val="bg1"/>
                        </a:solidFill>
                        <a:effectLst/>
                      </a:endParaRPr>
                    </a:p>
                  </a:txBody>
                  <a:tcPr anchor="ctr">
                    <a:solidFill>
                      <a:srgbClr val="204056">
                        <a:alpha val="82490"/>
                      </a:srgbClr>
                    </a:solidFill>
                  </a:tcPr>
                </a:tc>
                <a:extLst>
                  <a:ext uri="{0D108BD9-81ED-4DB2-BD59-A6C34878D82A}">
                    <a16:rowId xmlns:a16="http://schemas.microsoft.com/office/drawing/2014/main" val="10000"/>
                  </a:ext>
                </a:extLst>
              </a:tr>
              <a:tr h="313318">
                <a:tc>
                  <a:txBody>
                    <a:bodyPr/>
                    <a:lstStyle/>
                    <a:p>
                      <a:pPr algn="ctr"/>
                      <a:endParaRPr lang="en-US" sz="600" dirty="0">
                        <a:solidFill>
                          <a:srgbClr val="525252"/>
                        </a:solidFill>
                        <a:effectLst/>
                      </a:endParaRPr>
                    </a:p>
                  </a:txBody>
                  <a:tcPr anchor="ctr"/>
                </a:tc>
                <a:tc>
                  <a:txBody>
                    <a:bodyPr/>
                    <a:lstStyle/>
                    <a:p>
                      <a:pPr algn="ctr"/>
                      <a:r>
                        <a:rPr lang="en-US" sz="600" dirty="0">
                          <a:solidFill>
                            <a:srgbClr val="525252"/>
                          </a:solidFill>
                          <a:effectLst/>
                        </a:rPr>
                        <a:t>getting-to-know-cool-</a:t>
                      </a:r>
                      <a:r>
                        <a:rPr lang="en-US" sz="600" dirty="0" err="1">
                          <a:solidFill>
                            <a:srgbClr val="525252"/>
                          </a:solidFill>
                          <a:effectLst/>
                        </a:rPr>
                        <a:t>tshirts</a:t>
                      </a:r>
                      <a:endParaRPr lang="en-US" sz="600" dirty="0">
                        <a:solidFill>
                          <a:srgbClr val="525252"/>
                        </a:solidFill>
                        <a:effectLst/>
                      </a:endParaRPr>
                    </a:p>
                  </a:txBody>
                  <a:tcPr anchor="ctr"/>
                </a:tc>
                <a:tc>
                  <a:txBody>
                    <a:bodyPr/>
                    <a:lstStyle/>
                    <a:p>
                      <a:pPr algn="ctr"/>
                      <a:r>
                        <a:rPr lang="en-US" sz="600" dirty="0" err="1">
                          <a:solidFill>
                            <a:srgbClr val="525252"/>
                          </a:solidFill>
                          <a:effectLst/>
                        </a:rPr>
                        <a:t>nytimes</a:t>
                      </a:r>
                      <a:endParaRPr lang="en-US" sz="600" dirty="0">
                        <a:solidFill>
                          <a:srgbClr val="525252"/>
                        </a:solidFill>
                        <a:effectLst/>
                      </a:endParaRPr>
                    </a:p>
                  </a:txBody>
                  <a:tcPr anchor="ctr"/>
                </a:tc>
                <a:tc>
                  <a:txBody>
                    <a:bodyPr/>
                    <a:lstStyle/>
                    <a:p>
                      <a:pPr algn="ctr"/>
                      <a:endParaRPr lang="en-US" sz="600" dirty="0">
                        <a:solidFill>
                          <a:srgbClr val="525252"/>
                        </a:solidFill>
                        <a:effectLst/>
                      </a:endParaRPr>
                    </a:p>
                  </a:txBody>
                  <a:tcPr anchor="ctr"/>
                </a:tc>
                <a:tc>
                  <a:txBody>
                    <a:bodyPr/>
                    <a:lstStyle/>
                    <a:p>
                      <a:pPr algn="ctr"/>
                      <a:r>
                        <a:rPr lang="en-US" sz="1000">
                          <a:solidFill>
                            <a:srgbClr val="525252"/>
                          </a:solidFill>
                          <a:effectLst/>
                        </a:rPr>
                        <a:t>1 - landing_page</a:t>
                      </a:r>
                    </a:p>
                  </a:txBody>
                  <a:tcPr anchor="ctr"/>
                </a:tc>
                <a:extLst>
                  <a:ext uri="{0D108BD9-81ED-4DB2-BD59-A6C34878D82A}">
                    <a16:rowId xmlns:a16="http://schemas.microsoft.com/office/drawing/2014/main" val="1271260098"/>
                  </a:ext>
                </a:extLst>
              </a:tr>
              <a:tr h="313318">
                <a:tc>
                  <a:txBody>
                    <a:bodyPr/>
                    <a:lstStyle/>
                    <a:p>
                      <a:pPr algn="ctr"/>
                      <a:endParaRPr lang="en-US" sz="600" dirty="0">
                        <a:solidFill>
                          <a:srgbClr val="525252"/>
                        </a:solidFill>
                        <a:effectLst/>
                      </a:endParaRPr>
                    </a:p>
                  </a:txBody>
                  <a:tcPr anchor="ctr"/>
                </a:tc>
                <a:tc>
                  <a:txBody>
                    <a:bodyPr/>
                    <a:lstStyle/>
                    <a:p>
                      <a:pPr algn="ctr"/>
                      <a:r>
                        <a:rPr lang="en-US" sz="600" dirty="0">
                          <a:solidFill>
                            <a:srgbClr val="525252"/>
                          </a:solidFill>
                          <a:effectLst/>
                        </a:rPr>
                        <a:t>weekly-newsletter</a:t>
                      </a:r>
                    </a:p>
                  </a:txBody>
                  <a:tcPr anchor="ctr"/>
                </a:tc>
                <a:tc>
                  <a:txBody>
                    <a:bodyPr/>
                    <a:lstStyle/>
                    <a:p>
                      <a:pPr algn="ctr"/>
                      <a:r>
                        <a:rPr lang="en-US" sz="600" dirty="0">
                          <a:solidFill>
                            <a:srgbClr val="525252"/>
                          </a:solidFill>
                          <a:effectLst/>
                        </a:rPr>
                        <a:t>email</a:t>
                      </a:r>
                    </a:p>
                  </a:txBody>
                  <a:tcPr anchor="ctr"/>
                </a:tc>
                <a:tc>
                  <a:txBody>
                    <a:bodyPr/>
                    <a:lstStyle/>
                    <a:p>
                      <a:pPr algn="ctr"/>
                      <a:endParaRPr lang="en-US" sz="600" dirty="0">
                        <a:solidFill>
                          <a:srgbClr val="525252"/>
                        </a:solidFill>
                        <a:effectLst/>
                      </a:endParaRPr>
                    </a:p>
                  </a:txBody>
                  <a:tcPr anchor="ctr"/>
                </a:tc>
                <a:tc>
                  <a:txBody>
                    <a:bodyPr/>
                    <a:lstStyle/>
                    <a:p>
                      <a:pPr algn="ctr"/>
                      <a:r>
                        <a:rPr lang="en-US" sz="1000" dirty="0">
                          <a:solidFill>
                            <a:srgbClr val="525252"/>
                          </a:solidFill>
                          <a:effectLst/>
                        </a:rPr>
                        <a:t>2 - </a:t>
                      </a:r>
                      <a:r>
                        <a:rPr lang="en-US" sz="1000" dirty="0" err="1">
                          <a:solidFill>
                            <a:srgbClr val="525252"/>
                          </a:solidFill>
                          <a:effectLst/>
                        </a:rPr>
                        <a:t>shopping_cart</a:t>
                      </a:r>
                      <a:endParaRPr lang="en-US" sz="1000" dirty="0">
                        <a:solidFill>
                          <a:srgbClr val="525252"/>
                        </a:solidFill>
                        <a:effectLst/>
                      </a:endParaRPr>
                    </a:p>
                  </a:txBody>
                  <a:tcPr anchor="ctr"/>
                </a:tc>
                <a:extLst>
                  <a:ext uri="{0D108BD9-81ED-4DB2-BD59-A6C34878D82A}">
                    <a16:rowId xmlns:a16="http://schemas.microsoft.com/office/drawing/2014/main" val="3887769097"/>
                  </a:ext>
                </a:extLst>
              </a:tr>
              <a:tr h="313318">
                <a:tc>
                  <a:txBody>
                    <a:bodyPr/>
                    <a:lstStyle/>
                    <a:p>
                      <a:pPr algn="ctr"/>
                      <a:endParaRPr lang="en-US" sz="600" dirty="0">
                        <a:solidFill>
                          <a:srgbClr val="525252"/>
                        </a:solidFill>
                        <a:effectLst/>
                      </a:endParaRPr>
                    </a:p>
                  </a:txBody>
                  <a:tcPr anchor="ctr"/>
                </a:tc>
                <a:tc>
                  <a:txBody>
                    <a:bodyPr/>
                    <a:lstStyle/>
                    <a:p>
                      <a:pPr algn="ctr"/>
                      <a:r>
                        <a:rPr lang="en-US" sz="600">
                          <a:solidFill>
                            <a:srgbClr val="525252"/>
                          </a:solidFill>
                          <a:effectLst/>
                        </a:rPr>
                        <a:t>ten-crazy-cool-tshirts-facts</a:t>
                      </a:r>
                    </a:p>
                  </a:txBody>
                  <a:tcPr anchor="ctr"/>
                </a:tc>
                <a:tc>
                  <a:txBody>
                    <a:bodyPr/>
                    <a:lstStyle/>
                    <a:p>
                      <a:pPr algn="ctr"/>
                      <a:r>
                        <a:rPr lang="en-US" sz="600" dirty="0" err="1">
                          <a:solidFill>
                            <a:srgbClr val="525252"/>
                          </a:solidFill>
                          <a:effectLst/>
                        </a:rPr>
                        <a:t>buzzfeed</a:t>
                      </a:r>
                      <a:endParaRPr lang="en-US" sz="600" dirty="0">
                        <a:solidFill>
                          <a:srgbClr val="525252"/>
                        </a:solidFill>
                        <a:effectLst/>
                      </a:endParaRPr>
                    </a:p>
                  </a:txBody>
                  <a:tcPr anchor="ctr"/>
                </a:tc>
                <a:tc>
                  <a:txBody>
                    <a:bodyPr/>
                    <a:lstStyle/>
                    <a:p>
                      <a:pPr algn="ctr"/>
                      <a:endParaRPr lang="en-US" sz="600" dirty="0">
                        <a:solidFill>
                          <a:srgbClr val="525252"/>
                        </a:solidFill>
                        <a:effectLst/>
                      </a:endParaRPr>
                    </a:p>
                  </a:txBody>
                  <a:tcPr anchor="ctr"/>
                </a:tc>
                <a:tc>
                  <a:txBody>
                    <a:bodyPr/>
                    <a:lstStyle/>
                    <a:p>
                      <a:pPr algn="ctr"/>
                      <a:r>
                        <a:rPr lang="en-US" sz="1000" dirty="0">
                          <a:solidFill>
                            <a:srgbClr val="525252"/>
                          </a:solidFill>
                          <a:effectLst/>
                        </a:rPr>
                        <a:t>3 - checkout</a:t>
                      </a:r>
                    </a:p>
                  </a:txBody>
                  <a:tcPr anchor="ctr"/>
                </a:tc>
                <a:extLst>
                  <a:ext uri="{0D108BD9-81ED-4DB2-BD59-A6C34878D82A}">
                    <a16:rowId xmlns:a16="http://schemas.microsoft.com/office/drawing/2014/main" val="3860217530"/>
                  </a:ext>
                </a:extLst>
              </a:tr>
              <a:tr h="0">
                <a:tc>
                  <a:txBody>
                    <a:bodyPr/>
                    <a:lstStyle/>
                    <a:p>
                      <a:pPr algn="ctr"/>
                      <a:endParaRPr lang="en-US" sz="600">
                        <a:solidFill>
                          <a:srgbClr val="525252"/>
                        </a:solidFill>
                        <a:effectLst/>
                      </a:endParaRPr>
                    </a:p>
                  </a:txBody>
                  <a:tcPr anchor="ctr"/>
                </a:tc>
                <a:tc>
                  <a:txBody>
                    <a:bodyPr/>
                    <a:lstStyle/>
                    <a:p>
                      <a:pPr algn="ctr"/>
                      <a:r>
                        <a:rPr lang="en-US" sz="600">
                          <a:solidFill>
                            <a:srgbClr val="525252"/>
                          </a:solidFill>
                          <a:effectLst/>
                        </a:rPr>
                        <a:t>retargetting-campaign</a:t>
                      </a:r>
                    </a:p>
                  </a:txBody>
                  <a:tcPr anchor="ctr"/>
                </a:tc>
                <a:tc>
                  <a:txBody>
                    <a:bodyPr/>
                    <a:lstStyle/>
                    <a:p>
                      <a:pPr algn="ctr"/>
                      <a:r>
                        <a:rPr lang="en-US" sz="600" dirty="0">
                          <a:solidFill>
                            <a:srgbClr val="525252"/>
                          </a:solidFill>
                          <a:effectLst/>
                        </a:rPr>
                        <a:t>email</a:t>
                      </a:r>
                    </a:p>
                  </a:txBody>
                  <a:tcPr anchor="ctr"/>
                </a:tc>
                <a:tc>
                  <a:txBody>
                    <a:bodyPr/>
                    <a:lstStyle/>
                    <a:p>
                      <a:pPr algn="ctr"/>
                      <a:endParaRPr lang="en-US" sz="600" dirty="0">
                        <a:solidFill>
                          <a:srgbClr val="525252"/>
                        </a:solidFill>
                        <a:effectLst/>
                      </a:endParaRPr>
                    </a:p>
                  </a:txBody>
                  <a:tcPr anchor="ctr"/>
                </a:tc>
                <a:tc>
                  <a:txBody>
                    <a:bodyPr/>
                    <a:lstStyle/>
                    <a:p>
                      <a:pPr algn="ctr"/>
                      <a:r>
                        <a:rPr lang="en-US" sz="1000" dirty="0">
                          <a:solidFill>
                            <a:srgbClr val="525252"/>
                          </a:solidFill>
                          <a:effectLst/>
                        </a:rPr>
                        <a:t>4 - purchase</a:t>
                      </a:r>
                    </a:p>
                  </a:txBody>
                  <a:tcPr anchor="ctr"/>
                </a:tc>
                <a:extLst>
                  <a:ext uri="{0D108BD9-81ED-4DB2-BD59-A6C34878D82A}">
                    <a16:rowId xmlns:a16="http://schemas.microsoft.com/office/drawing/2014/main" val="3025326816"/>
                  </a:ext>
                </a:extLst>
              </a:tr>
              <a:tr h="313318">
                <a:tc>
                  <a:txBody>
                    <a:bodyPr/>
                    <a:lstStyle/>
                    <a:p>
                      <a:pPr algn="ctr"/>
                      <a:endParaRPr lang="en-US" sz="600">
                        <a:solidFill>
                          <a:srgbClr val="525252"/>
                        </a:solidFill>
                        <a:effectLst/>
                      </a:endParaRPr>
                    </a:p>
                  </a:txBody>
                  <a:tcPr anchor="ctr"/>
                </a:tc>
                <a:tc>
                  <a:txBody>
                    <a:bodyPr/>
                    <a:lstStyle/>
                    <a:p>
                      <a:pPr algn="ctr"/>
                      <a:r>
                        <a:rPr lang="en-US" sz="600">
                          <a:solidFill>
                            <a:srgbClr val="525252"/>
                          </a:solidFill>
                          <a:effectLst/>
                        </a:rPr>
                        <a:t>retargetting-ad</a:t>
                      </a:r>
                    </a:p>
                  </a:txBody>
                  <a:tcPr anchor="ctr"/>
                </a:tc>
                <a:tc>
                  <a:txBody>
                    <a:bodyPr/>
                    <a:lstStyle/>
                    <a:p>
                      <a:pPr algn="ctr"/>
                      <a:r>
                        <a:rPr lang="en-US" sz="600" dirty="0" err="1">
                          <a:solidFill>
                            <a:srgbClr val="525252"/>
                          </a:solidFill>
                          <a:effectLst/>
                        </a:rPr>
                        <a:t>facebook</a:t>
                      </a:r>
                      <a:endParaRPr lang="en-US" sz="600" dirty="0">
                        <a:solidFill>
                          <a:srgbClr val="525252"/>
                        </a:solidFill>
                        <a:effectLst/>
                      </a:endParaRPr>
                    </a:p>
                  </a:txBody>
                  <a:tcPr anchor="ctr"/>
                </a:tc>
                <a:tc>
                  <a:txBody>
                    <a:bodyPr/>
                    <a:lstStyle/>
                    <a:p>
                      <a:pPr algn="ctr"/>
                      <a:endParaRPr lang="en-US" sz="600" dirty="0">
                        <a:solidFill>
                          <a:srgbClr val="525252"/>
                        </a:solidFill>
                        <a:effectLst/>
                      </a:endParaRPr>
                    </a:p>
                  </a:txBody>
                  <a:tcPr anchor="ctr"/>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2875224683"/>
                  </a:ext>
                </a:extLst>
              </a:tr>
              <a:tr h="313318">
                <a:tc>
                  <a:txBody>
                    <a:bodyPr/>
                    <a:lstStyle/>
                    <a:p>
                      <a:pPr algn="ctr"/>
                      <a:endParaRPr lang="en-US" sz="600">
                        <a:solidFill>
                          <a:srgbClr val="525252"/>
                        </a:solidFill>
                        <a:effectLst/>
                      </a:endParaRPr>
                    </a:p>
                  </a:txBody>
                  <a:tcPr anchor="ctr"/>
                </a:tc>
                <a:tc>
                  <a:txBody>
                    <a:bodyPr/>
                    <a:lstStyle/>
                    <a:p>
                      <a:pPr algn="ctr"/>
                      <a:r>
                        <a:rPr lang="en-US" sz="600">
                          <a:solidFill>
                            <a:srgbClr val="525252"/>
                          </a:solidFill>
                          <a:effectLst/>
                        </a:rPr>
                        <a:t>interview-with-cool-tshirts-founder</a:t>
                      </a:r>
                    </a:p>
                  </a:txBody>
                  <a:tcPr anchor="ctr"/>
                </a:tc>
                <a:tc>
                  <a:txBody>
                    <a:bodyPr/>
                    <a:lstStyle/>
                    <a:p>
                      <a:pPr algn="ctr"/>
                      <a:r>
                        <a:rPr lang="en-US" sz="600" dirty="0">
                          <a:solidFill>
                            <a:srgbClr val="525252"/>
                          </a:solidFill>
                          <a:effectLst/>
                        </a:rPr>
                        <a:t>medium</a:t>
                      </a:r>
                    </a:p>
                  </a:txBody>
                  <a:tcPr anchor="ctr"/>
                </a:tc>
                <a:tc>
                  <a:txBody>
                    <a:bodyPr/>
                    <a:lstStyle/>
                    <a:p>
                      <a:pPr algn="ctr"/>
                      <a:endParaRPr lang="en-US" sz="600" dirty="0">
                        <a:solidFill>
                          <a:srgbClr val="525252"/>
                        </a:solidFill>
                        <a:effectLst/>
                      </a:endParaRPr>
                    </a:p>
                  </a:txBody>
                  <a:tcPr anchor="ctr"/>
                </a:tc>
                <a:tc>
                  <a:txBody>
                    <a:bodyPr/>
                    <a:lstStyle/>
                    <a:p>
                      <a:pPr marL="0" lvl="0" indent="0" rtl="0">
                        <a:spcBef>
                          <a:spcPts val="0"/>
                        </a:spcBef>
                        <a:spcAft>
                          <a:spcPts val="0"/>
                        </a:spcAft>
                        <a:buNone/>
                      </a:pPr>
                      <a:endParaRPr sz="800" dirty="0"/>
                    </a:p>
                  </a:txBody>
                  <a:tcPr marL="91425" marR="91425" marT="91425" marB="91425"/>
                </a:tc>
                <a:extLst>
                  <a:ext uri="{0D108BD9-81ED-4DB2-BD59-A6C34878D82A}">
                    <a16:rowId xmlns:a16="http://schemas.microsoft.com/office/drawing/2014/main" val="10002"/>
                  </a:ext>
                </a:extLst>
              </a:tr>
              <a:tr h="313318">
                <a:tc>
                  <a:txBody>
                    <a:bodyPr/>
                    <a:lstStyle/>
                    <a:p>
                      <a:pPr algn="ctr"/>
                      <a:endParaRPr lang="en-US" sz="600">
                        <a:solidFill>
                          <a:srgbClr val="525252"/>
                        </a:solidFill>
                        <a:effectLst/>
                      </a:endParaRPr>
                    </a:p>
                  </a:txBody>
                  <a:tcPr anchor="ctr"/>
                </a:tc>
                <a:tc>
                  <a:txBody>
                    <a:bodyPr/>
                    <a:lstStyle/>
                    <a:p>
                      <a:pPr algn="ctr"/>
                      <a:r>
                        <a:rPr lang="en-US" sz="600">
                          <a:solidFill>
                            <a:srgbClr val="525252"/>
                          </a:solidFill>
                          <a:effectLst/>
                        </a:rPr>
                        <a:t>paid-search</a:t>
                      </a:r>
                    </a:p>
                  </a:txBody>
                  <a:tcPr anchor="ctr"/>
                </a:tc>
                <a:tc>
                  <a:txBody>
                    <a:bodyPr/>
                    <a:lstStyle/>
                    <a:p>
                      <a:pPr algn="ctr"/>
                      <a:r>
                        <a:rPr lang="en-US" sz="600" dirty="0">
                          <a:solidFill>
                            <a:srgbClr val="525252"/>
                          </a:solidFill>
                          <a:effectLst/>
                        </a:rPr>
                        <a:t>google</a:t>
                      </a:r>
                    </a:p>
                  </a:txBody>
                  <a:tcPr anchor="ctr"/>
                </a:tc>
                <a:tc>
                  <a:txBody>
                    <a:bodyPr/>
                    <a:lstStyle/>
                    <a:p>
                      <a:pPr algn="ctr"/>
                      <a:endParaRPr lang="en-US" sz="600" dirty="0">
                        <a:solidFill>
                          <a:srgbClr val="525252"/>
                        </a:solidFill>
                        <a:effectLst/>
                      </a:endParaRPr>
                    </a:p>
                  </a:txBody>
                  <a:tcPr anchor="ctr"/>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13318">
                <a:tc>
                  <a:txBody>
                    <a:bodyPr/>
                    <a:lstStyle/>
                    <a:p>
                      <a:pPr algn="ctr"/>
                      <a:endParaRPr lang="en-US" sz="600" dirty="0">
                        <a:solidFill>
                          <a:srgbClr val="525252"/>
                        </a:solidFill>
                        <a:effectLst/>
                      </a:endParaRPr>
                    </a:p>
                  </a:txBody>
                  <a:tcPr anchor="ctr"/>
                </a:tc>
                <a:tc>
                  <a:txBody>
                    <a:bodyPr/>
                    <a:lstStyle/>
                    <a:p>
                      <a:pPr algn="ctr"/>
                      <a:r>
                        <a:rPr lang="en-US" sz="600" dirty="0">
                          <a:solidFill>
                            <a:srgbClr val="525252"/>
                          </a:solidFill>
                          <a:effectLst/>
                        </a:rPr>
                        <a:t>cool-</a:t>
                      </a:r>
                      <a:r>
                        <a:rPr lang="en-US" sz="600" dirty="0" err="1">
                          <a:solidFill>
                            <a:srgbClr val="525252"/>
                          </a:solidFill>
                          <a:effectLst/>
                        </a:rPr>
                        <a:t>tshirts</a:t>
                      </a:r>
                      <a:r>
                        <a:rPr lang="en-US" sz="600" dirty="0">
                          <a:solidFill>
                            <a:srgbClr val="525252"/>
                          </a:solidFill>
                          <a:effectLst/>
                        </a:rPr>
                        <a:t>-search</a:t>
                      </a:r>
                    </a:p>
                  </a:txBody>
                  <a:tcPr anchor="ctr"/>
                </a:tc>
                <a:tc>
                  <a:txBody>
                    <a:bodyPr/>
                    <a:lstStyle/>
                    <a:p>
                      <a:pPr algn="ctr"/>
                      <a:r>
                        <a:rPr lang="en-US" sz="600" dirty="0">
                          <a:solidFill>
                            <a:srgbClr val="525252"/>
                          </a:solidFill>
                          <a:effectLst/>
                        </a:rPr>
                        <a:t>google</a:t>
                      </a:r>
                    </a:p>
                  </a:txBody>
                  <a:tcPr anchor="ctr"/>
                </a:tc>
                <a:tc>
                  <a:txBody>
                    <a:bodyPr/>
                    <a:lstStyle/>
                    <a:p>
                      <a:pPr algn="ctr"/>
                      <a:endParaRPr lang="en-US" sz="600" dirty="0">
                        <a:solidFill>
                          <a:srgbClr val="525252"/>
                        </a:solidFill>
                        <a:effectLst/>
                      </a:endParaRPr>
                    </a:p>
                  </a:txBody>
                  <a:tcPr anchor="ctr"/>
                </a:tc>
                <a:tc>
                  <a:txBody>
                    <a:bodyPr/>
                    <a:lstStyle/>
                    <a:p>
                      <a:pPr marL="0" lvl="0" indent="0" rtl="0">
                        <a:spcBef>
                          <a:spcPts val="0"/>
                        </a:spcBef>
                        <a:spcAft>
                          <a:spcPts val="0"/>
                        </a:spcAft>
                        <a:buNone/>
                      </a:pPr>
                      <a:endParaRPr sz="800" dirty="0"/>
                    </a:p>
                  </a:txBody>
                  <a:tcPr marL="91425" marR="91425" marT="91425" marB="91425"/>
                </a:tc>
                <a:extLst>
                  <a:ext uri="{0D108BD9-81ED-4DB2-BD59-A6C34878D82A}">
                    <a16:rowId xmlns:a16="http://schemas.microsoft.com/office/drawing/2014/main" val="10004"/>
                  </a:ext>
                </a:extLst>
              </a:tr>
            </a:tbl>
          </a:graphicData>
        </a:graphic>
      </p:graphicFrame>
      <p:sp>
        <p:nvSpPr>
          <p:cNvPr id="7" name="Shape 323">
            <a:extLst>
              <a:ext uri="{FF2B5EF4-FFF2-40B4-BE49-F238E27FC236}">
                <a16:creationId xmlns:a16="http://schemas.microsoft.com/office/drawing/2014/main" id="{9B2EE9AF-1F4F-4372-8E99-425EDCA3DA6B}"/>
              </a:ext>
            </a:extLst>
          </p:cNvPr>
          <p:cNvSpPr txBox="1"/>
          <p:nvPr/>
        </p:nvSpPr>
        <p:spPr>
          <a:xfrm>
            <a:off x="6393600" y="2188799"/>
            <a:ext cx="2656400" cy="2758926"/>
          </a:xfrm>
          <a:prstGeom prst="rect">
            <a:avLst/>
          </a:prstGeom>
          <a:solidFill>
            <a:srgbClr val="D9D9D9"/>
          </a:solidFill>
          <a:ln>
            <a:noFill/>
          </a:ln>
        </p:spPr>
        <p:txBody>
          <a:bodyPr spcFirstLastPara="1" wrap="square" lIns="91425" tIns="91425" rIns="91425" bIns="91425" anchor="t" anchorCtr="0">
            <a:noAutofit/>
          </a:bodyPr>
          <a:lstStyle/>
          <a:p>
            <a:r>
              <a:rPr lang="en-US" sz="800" dirty="0">
                <a:latin typeface="Roboto" panose="020B0604020202020204" charset="0"/>
                <a:ea typeface="Roboto" panose="020B0604020202020204" charset="0"/>
              </a:rPr>
              <a:t>SELECT COUNT(DISTINCT </a:t>
            </a:r>
            <a:r>
              <a:rPr lang="en-US" sz="800" dirty="0" err="1">
                <a:latin typeface="Roboto" panose="020B0604020202020204" charset="0"/>
                <a:ea typeface="Roboto" panose="020B0604020202020204" charset="0"/>
              </a:rPr>
              <a:t>utm_campaign</a:t>
            </a:r>
            <a:r>
              <a:rPr lang="en-US" sz="800" dirty="0">
                <a:latin typeface="Roboto" panose="020B0604020202020204" charset="0"/>
                <a:ea typeface="Roboto" panose="020B0604020202020204" charset="0"/>
              </a:rPr>
              <a:t>) </a:t>
            </a:r>
          </a:p>
          <a:p>
            <a:r>
              <a:rPr lang="en-US" sz="800" dirty="0">
                <a:latin typeface="Roboto" panose="020B0604020202020204" charset="0"/>
                <a:ea typeface="Roboto" panose="020B0604020202020204" charset="0"/>
              </a:rPr>
              <a:t>FROM </a:t>
            </a:r>
            <a:r>
              <a:rPr lang="en-US" sz="800" dirty="0" err="1">
                <a:latin typeface="Roboto" panose="020B0604020202020204" charset="0"/>
                <a:ea typeface="Roboto" panose="020B0604020202020204" charset="0"/>
              </a:rPr>
              <a:t>page_visits</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 </a:t>
            </a:r>
          </a:p>
          <a:p>
            <a:r>
              <a:rPr lang="en-US" sz="800" dirty="0">
                <a:latin typeface="Roboto" panose="020B0604020202020204" charset="0"/>
                <a:ea typeface="Roboto" panose="020B0604020202020204" charset="0"/>
              </a:rPr>
              <a:t>SELECT COUNT(DISTINCT </a:t>
            </a:r>
            <a:r>
              <a:rPr lang="en-US" sz="800" dirty="0" err="1">
                <a:latin typeface="Roboto" panose="020B0604020202020204" charset="0"/>
                <a:ea typeface="Roboto" panose="020B0604020202020204" charset="0"/>
              </a:rPr>
              <a:t>utm_source</a:t>
            </a:r>
            <a:r>
              <a:rPr lang="en-US" sz="800" dirty="0">
                <a:latin typeface="Roboto" panose="020B0604020202020204" charset="0"/>
                <a:ea typeface="Roboto" panose="020B0604020202020204" charset="0"/>
              </a:rPr>
              <a:t>) </a:t>
            </a:r>
          </a:p>
          <a:p>
            <a:r>
              <a:rPr lang="en-US" sz="800" dirty="0">
                <a:latin typeface="Roboto" panose="020B0604020202020204" charset="0"/>
                <a:ea typeface="Roboto" panose="020B0604020202020204" charset="0"/>
              </a:rPr>
              <a:t>FROM </a:t>
            </a:r>
            <a:r>
              <a:rPr lang="en-US" sz="800" dirty="0" err="1">
                <a:latin typeface="Roboto" panose="020B0604020202020204" charset="0"/>
                <a:ea typeface="Roboto" panose="020B0604020202020204" charset="0"/>
              </a:rPr>
              <a:t>page_visits</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 </a:t>
            </a:r>
          </a:p>
          <a:p>
            <a:endParaRPr lang="en-US" sz="800" dirty="0">
              <a:latin typeface="Roboto" panose="020B0604020202020204" charset="0"/>
              <a:ea typeface="Roboto" panose="020B0604020202020204" charset="0"/>
            </a:endParaRPr>
          </a:p>
          <a:p>
            <a:r>
              <a:rPr lang="en-US" sz="800" dirty="0">
                <a:latin typeface="Roboto" panose="020B0604020202020204" charset="0"/>
                <a:ea typeface="Roboto" panose="020B0604020202020204" charset="0"/>
              </a:rPr>
              <a:t>SELECT COUNT(DISTINCT </a:t>
            </a:r>
            <a:r>
              <a:rPr lang="en-US" sz="800" dirty="0" err="1">
                <a:latin typeface="Roboto" panose="020B0604020202020204" charset="0"/>
                <a:ea typeface="Roboto" panose="020B0604020202020204" charset="0"/>
              </a:rPr>
              <a:t>utm_campaign</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FROM </a:t>
            </a:r>
            <a:r>
              <a:rPr lang="en-US" sz="800" dirty="0" err="1">
                <a:latin typeface="Roboto" panose="020B0604020202020204" charset="0"/>
                <a:ea typeface="Roboto" panose="020B0604020202020204" charset="0"/>
              </a:rPr>
              <a:t>page_visits</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 </a:t>
            </a:r>
          </a:p>
          <a:p>
            <a:r>
              <a:rPr lang="en-US" sz="800" dirty="0">
                <a:latin typeface="Roboto" panose="020B0604020202020204" charset="0"/>
                <a:ea typeface="Roboto" panose="020B0604020202020204" charset="0"/>
              </a:rPr>
              <a:t>SELECT COUNT (DISTINCT </a:t>
            </a:r>
            <a:r>
              <a:rPr lang="en-US" sz="800" dirty="0" err="1">
                <a:latin typeface="Roboto" panose="020B0604020202020204" charset="0"/>
                <a:ea typeface="Roboto" panose="020B0604020202020204" charset="0"/>
              </a:rPr>
              <a:t>utm_source</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FROM </a:t>
            </a:r>
            <a:r>
              <a:rPr lang="en-US" sz="800" dirty="0" err="1">
                <a:latin typeface="Roboto" panose="020B0604020202020204" charset="0"/>
                <a:ea typeface="Roboto" panose="020B0604020202020204" charset="0"/>
              </a:rPr>
              <a:t>page_visits</a:t>
            </a:r>
            <a:r>
              <a:rPr lang="en-US" sz="800" dirty="0">
                <a:latin typeface="Roboto" panose="020B0604020202020204" charset="0"/>
                <a:ea typeface="Roboto" panose="020B0604020202020204" charset="0"/>
              </a:rPr>
              <a:t>;</a:t>
            </a:r>
          </a:p>
          <a:p>
            <a:r>
              <a:rPr lang="en-US" sz="800" dirty="0">
                <a:latin typeface="Roboto" panose="020B0604020202020204" charset="0"/>
                <a:ea typeface="Roboto" panose="020B0604020202020204" charset="0"/>
              </a:rPr>
              <a:t> </a:t>
            </a:r>
          </a:p>
          <a:p>
            <a:r>
              <a:rPr lang="en-US" sz="800" dirty="0">
                <a:latin typeface="Roboto" panose="020B0604020202020204" charset="0"/>
                <a:ea typeface="Roboto" panose="020B0604020202020204" charset="0"/>
              </a:rPr>
              <a:t>SELECT DISTINCT </a:t>
            </a:r>
            <a:r>
              <a:rPr lang="en-US" sz="800" dirty="0" err="1">
                <a:latin typeface="Roboto" panose="020B0604020202020204" charset="0"/>
                <a:ea typeface="Roboto" panose="020B0604020202020204" charset="0"/>
              </a:rPr>
              <a:t>utm_campaign</a:t>
            </a:r>
            <a:r>
              <a:rPr lang="en-US" sz="800" dirty="0">
                <a:latin typeface="Roboto" panose="020B0604020202020204" charset="0"/>
                <a:ea typeface="Roboto" panose="020B0604020202020204" charset="0"/>
              </a:rPr>
              <a:t>, </a:t>
            </a:r>
            <a:r>
              <a:rPr lang="en-US" sz="800" dirty="0" err="1">
                <a:latin typeface="Roboto" panose="020B0604020202020204" charset="0"/>
                <a:ea typeface="Roboto" panose="020B0604020202020204" charset="0"/>
              </a:rPr>
              <a:t>utm_source</a:t>
            </a:r>
            <a:endParaRPr lang="en-US" sz="800" dirty="0">
              <a:latin typeface="Roboto" panose="020B0604020202020204" charset="0"/>
              <a:ea typeface="Roboto" panose="020B0604020202020204" charset="0"/>
            </a:endParaRPr>
          </a:p>
          <a:p>
            <a:r>
              <a:rPr lang="en-US" sz="800" dirty="0">
                <a:latin typeface="Roboto" panose="020B0604020202020204" charset="0"/>
                <a:ea typeface="Roboto" panose="020B0604020202020204" charset="0"/>
              </a:rPr>
              <a:t>FROM </a:t>
            </a:r>
            <a:r>
              <a:rPr lang="en-US" sz="800" dirty="0" err="1">
                <a:latin typeface="Roboto" panose="020B0604020202020204" charset="0"/>
                <a:ea typeface="Roboto" panose="020B0604020202020204" charset="0"/>
              </a:rPr>
              <a:t>page_visits</a:t>
            </a:r>
            <a:r>
              <a:rPr lang="en-US" sz="800" dirty="0">
                <a:latin typeface="Roboto" panose="020B0604020202020204" charset="0"/>
                <a:ea typeface="Roboto" panose="020B0604020202020204" charset="0"/>
              </a:rPr>
              <a:t>;</a:t>
            </a:r>
          </a:p>
          <a:p>
            <a:endParaRPr lang="en-US" sz="1000" dirty="0">
              <a:latin typeface="Roboto" panose="020B0604020202020204" charset="0"/>
              <a:ea typeface="Roboto" panose="020B0604020202020204" charset="0"/>
            </a:endParaRPr>
          </a:p>
          <a:p>
            <a:pPr lvl="0">
              <a:buClr>
                <a:schemeClr val="dk1"/>
              </a:buClr>
              <a:buSzPts val="1100"/>
            </a:pPr>
            <a:endParaRPr lang="en-US" sz="900" dirty="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 name="Shape 310">
            <a:extLst>
              <a:ext uri="{FF2B5EF4-FFF2-40B4-BE49-F238E27FC236}">
                <a16:creationId xmlns:a16="http://schemas.microsoft.com/office/drawing/2014/main" id="{D825E431-01F8-4CA8-B670-4CDC7551CE7C}"/>
              </a:ext>
            </a:extLst>
          </p:cNvPr>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800" b="0" i="0" u="none" strike="noStrike" kern="0" cap="none" spc="0" normalizeH="0" baseline="0" noProof="0" dirty="0">
                <a:ln>
                  <a:noFill/>
                </a:ln>
                <a:solidFill>
                  <a:srgbClr val="FFFFFF"/>
                </a:solidFill>
                <a:effectLst/>
                <a:uLnTx/>
                <a:uFillTx/>
                <a:latin typeface="Roboto Black"/>
                <a:ea typeface="Roboto Black"/>
                <a:cs typeface="Arial"/>
                <a:sym typeface="Roboto Black"/>
              </a:rPr>
              <a:t>2</a:t>
            </a:r>
            <a:r>
              <a:rPr lang="en-US" sz="4800" dirty="0">
                <a:solidFill>
                  <a:srgbClr val="FFFFFF"/>
                </a:solidFill>
                <a:latin typeface="Roboto Black"/>
                <a:ea typeface="Roboto Black"/>
                <a:sym typeface="Roboto Black"/>
              </a:rPr>
              <a:t>. What is the user journey?</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602011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2.1 (</a:t>
            </a:r>
            <a:r>
              <a:rPr lang="en-US" sz="2400" b="1" dirty="0">
                <a:solidFill>
                  <a:srgbClr val="295269"/>
                </a:solidFill>
                <a:latin typeface="Roboto"/>
                <a:ea typeface="Roboto"/>
                <a:cs typeface="Roboto"/>
                <a:sym typeface="Roboto"/>
              </a:rPr>
              <a:t>Question #3) How many First Touches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AS (</a:t>
            </a:r>
          </a:p>
          <a:p>
            <a:pPr lvl="0">
              <a:buClr>
                <a:schemeClr val="dk1"/>
              </a:buClr>
              <a:buSzPts val="1100"/>
            </a:pPr>
            <a:r>
              <a:rPr lang="en-US" sz="900" dirty="0">
                <a:latin typeface="Courier New"/>
                <a:ea typeface="Courier New"/>
                <a:cs typeface="Courier New"/>
                <a:sym typeface="Courier New"/>
              </a:rPr>
              <a:t>    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MIN(timestamp) as </a:t>
            </a:r>
            <a:r>
              <a:rPr lang="en-US" sz="900" dirty="0" err="1">
                <a:latin typeface="Courier New"/>
                <a:ea typeface="Courier New"/>
                <a:cs typeface="Courier New"/>
                <a:sym typeface="Courier New"/>
              </a:rPr>
              <a:t>first_touch_at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ft.user_id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ft.first_touch_at</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COUNT (</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ft</a:t>
            </a:r>
          </a:p>
          <a:p>
            <a:pPr lvl="0">
              <a:buClr>
                <a:schemeClr val="dk1"/>
              </a:buClr>
              <a:buSzPts val="1100"/>
            </a:pPr>
            <a:r>
              <a:rPr lang="en-US" sz="900" dirty="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ft.user_id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AND </a:t>
            </a:r>
            <a:r>
              <a:rPr lang="en-US" sz="900" dirty="0" err="1">
                <a:latin typeface="Courier New"/>
                <a:ea typeface="Courier New"/>
                <a:cs typeface="Courier New"/>
                <a:sym typeface="Courier New"/>
              </a:rPr>
              <a:t>ft.first_touch_at</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pv.timestamp</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utm_campaign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ORDER BY 5 DESC;</a:t>
            </a: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Each Campaign is responsible for the following amount of First Touches:</a:t>
            </a:r>
          </a:p>
          <a:p>
            <a:pPr marL="171450"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interview-with-cool-</a:t>
            </a:r>
            <a:r>
              <a:rPr lang="en-US" sz="1200" dirty="0" err="1">
                <a:latin typeface="Roboto"/>
                <a:ea typeface="Roboto"/>
                <a:cs typeface="Roboto"/>
                <a:sym typeface="Roboto"/>
              </a:rPr>
              <a:t>tshirts</a:t>
            </a:r>
            <a:r>
              <a:rPr lang="en-US" sz="1200" dirty="0">
                <a:latin typeface="Roboto"/>
                <a:ea typeface="Roboto"/>
                <a:cs typeface="Roboto"/>
                <a:sym typeface="Roboto"/>
              </a:rPr>
              <a:t>-founder: 622</a:t>
            </a:r>
          </a:p>
          <a:p>
            <a:pPr marL="171450"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getting-to-know-cool-</a:t>
            </a:r>
            <a:r>
              <a:rPr lang="en-US" sz="1200" dirty="0" err="1">
                <a:latin typeface="Roboto"/>
                <a:ea typeface="Roboto"/>
                <a:cs typeface="Roboto"/>
                <a:sym typeface="Roboto"/>
              </a:rPr>
              <a:t>tshirts</a:t>
            </a:r>
            <a:r>
              <a:rPr lang="en-US" sz="1200" dirty="0">
                <a:latin typeface="Roboto"/>
                <a:ea typeface="Roboto"/>
                <a:cs typeface="Roboto"/>
                <a:sym typeface="Roboto"/>
              </a:rPr>
              <a:t>: 612</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ten-crazy-cool-</a:t>
            </a:r>
            <a:r>
              <a:rPr lang="en-US" sz="1200" dirty="0" err="1">
                <a:latin typeface="Roboto"/>
                <a:ea typeface="Roboto"/>
                <a:cs typeface="Roboto"/>
                <a:sym typeface="Roboto"/>
              </a:rPr>
              <a:t>tshirts</a:t>
            </a:r>
            <a:r>
              <a:rPr lang="en-US" sz="1200" dirty="0">
                <a:latin typeface="Roboto"/>
                <a:ea typeface="Roboto"/>
                <a:cs typeface="Roboto"/>
                <a:sym typeface="Roboto"/>
              </a:rPr>
              <a:t>-facts: 576</a:t>
            </a:r>
          </a:p>
          <a:p>
            <a:pPr marL="171450" indent="-171450">
              <a:lnSpc>
                <a:spcPct val="115000"/>
              </a:lnSpc>
              <a:buClr>
                <a:schemeClr val="dk1"/>
              </a:buClr>
              <a:buSzPts val="1100"/>
              <a:buFont typeface="Arial" panose="020B0604020202020204" pitchFamily="34" charset="0"/>
              <a:buChar char="•"/>
            </a:pPr>
            <a:r>
              <a:rPr lang="en-US" sz="1200" dirty="0">
                <a:latin typeface="Roboto"/>
                <a:ea typeface="Roboto"/>
                <a:cs typeface="Roboto"/>
                <a:sym typeface="Roboto"/>
              </a:rPr>
              <a:t>cool-</a:t>
            </a:r>
            <a:r>
              <a:rPr lang="en-US" sz="1200" dirty="0" err="1">
                <a:latin typeface="Roboto"/>
                <a:ea typeface="Roboto"/>
                <a:cs typeface="Roboto"/>
                <a:sym typeface="Roboto"/>
              </a:rPr>
              <a:t>tshirts</a:t>
            </a:r>
            <a:r>
              <a:rPr lang="en-US" sz="1200" dirty="0">
                <a:latin typeface="Roboto"/>
                <a:ea typeface="Roboto"/>
                <a:cs typeface="Roboto"/>
                <a:sym typeface="Roboto"/>
              </a:rPr>
              <a:t>-search: 169</a:t>
            </a: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874301460"/>
              </p:ext>
            </p:extLst>
          </p:nvPr>
        </p:nvGraphicFramePr>
        <p:xfrm>
          <a:off x="177976" y="3131968"/>
          <a:ext cx="4920900" cy="1833000"/>
        </p:xfrm>
        <a:graphic>
          <a:graphicData uri="http://schemas.openxmlformats.org/drawingml/2006/table">
            <a:tbl>
              <a:tblPr>
                <a:noFill/>
                <a:tableStyleId>{8628B589-4659-4227-9C68-565DD4A46BFE}</a:tableStyleId>
              </a:tblPr>
              <a:tblGrid>
                <a:gridCol w="1326388">
                  <a:extLst>
                    <a:ext uri="{9D8B030D-6E8A-4147-A177-3AD203B41FA5}">
                      <a16:colId xmlns:a16="http://schemas.microsoft.com/office/drawing/2014/main" val="20000"/>
                    </a:ext>
                  </a:extLst>
                </a:gridCol>
                <a:gridCol w="1940479">
                  <a:extLst>
                    <a:ext uri="{9D8B030D-6E8A-4147-A177-3AD203B41FA5}">
                      <a16:colId xmlns:a16="http://schemas.microsoft.com/office/drawing/2014/main" val="20001"/>
                    </a:ext>
                  </a:extLst>
                </a:gridCol>
                <a:gridCol w="1654033">
                  <a:extLst>
                    <a:ext uri="{9D8B030D-6E8A-4147-A177-3AD203B41FA5}">
                      <a16:colId xmlns:a16="http://schemas.microsoft.com/office/drawing/2014/main" val="20002"/>
                    </a:ext>
                  </a:extLst>
                </a:gridCol>
              </a:tblGrid>
              <a:tr h="430185">
                <a:tc>
                  <a:txBody>
                    <a:bodyPr/>
                    <a:lstStyle/>
                    <a:p>
                      <a:pPr marL="0" marR="0" algn="ctr">
                        <a:lnSpc>
                          <a:spcPct val="107000"/>
                        </a:lnSpc>
                        <a:spcBef>
                          <a:spcPts val="0"/>
                        </a:spcBef>
                        <a:spcAft>
                          <a:spcPts val="0"/>
                        </a:spcAft>
                      </a:pPr>
                      <a:r>
                        <a:rPr lang="en-US" sz="1050" b="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utm_source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utm_campaign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dirty="0">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COUNT (</a:t>
                      </a:r>
                      <a:r>
                        <a:rPr lang="en-US" sz="1050" b="1" dirty="0" err="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utm_campaign</a:t>
                      </a:r>
                      <a:r>
                        <a:rPr lang="en-US" sz="1050" b="1" dirty="0">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extLst>
                  <a:ext uri="{0D108BD9-81ED-4DB2-BD59-A6C34878D82A}">
                    <a16:rowId xmlns:a16="http://schemas.microsoft.com/office/drawing/2014/main" val="10000"/>
                  </a:ext>
                </a:extLst>
              </a:tr>
              <a:tr h="364071">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medium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interview-with-cool-tshirts-founder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622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346248">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nytimes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getting-to-know-cool-tshirts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612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346248">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buzzfeed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ten-crazy-cool-tshirts-facts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576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346248">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google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cool-tshirts-search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169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2.2 (</a:t>
            </a:r>
            <a:r>
              <a:rPr lang="en-US" sz="2400" b="1" dirty="0">
                <a:solidFill>
                  <a:srgbClr val="295269"/>
                </a:solidFill>
                <a:latin typeface="Roboto"/>
                <a:ea typeface="Roboto"/>
                <a:cs typeface="Roboto"/>
                <a:sym typeface="Roboto"/>
              </a:rPr>
              <a:t>Question #4) How many Last Touches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6091200" y="1201325"/>
            <a:ext cx="29588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AS (</a:t>
            </a:r>
          </a:p>
          <a:p>
            <a:pPr lvl="0">
              <a:buClr>
                <a:schemeClr val="dk1"/>
              </a:buClr>
              <a:buSzPts val="1100"/>
            </a:pPr>
            <a:r>
              <a:rPr lang="en-US" sz="900" dirty="0">
                <a:latin typeface="Courier New"/>
                <a:ea typeface="Courier New"/>
                <a:cs typeface="Courier New"/>
                <a:sym typeface="Courier New"/>
              </a:rPr>
              <a:t>    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MAX(timestamp) as </a:t>
            </a:r>
            <a:r>
              <a:rPr lang="en-US" sz="900" dirty="0" err="1">
                <a:latin typeface="Courier New"/>
                <a:ea typeface="Courier New"/>
                <a:cs typeface="Courier New"/>
                <a:sym typeface="Courier New"/>
              </a:rPr>
              <a:t>last_touch_at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COUNT (</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AND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pv.timestamp</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utm_campaign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ORDER BY 5 DESC;</a:t>
            </a:r>
          </a:p>
        </p:txBody>
      </p:sp>
      <p:sp>
        <p:nvSpPr>
          <p:cNvPr id="324" name="Shape 324"/>
          <p:cNvSpPr txBox="1"/>
          <p:nvPr/>
        </p:nvSpPr>
        <p:spPr>
          <a:xfrm>
            <a:off x="177974" y="1201325"/>
            <a:ext cx="5697223" cy="14698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Each Campaign is responsible for the following amount of </a:t>
            </a:r>
            <a:r>
              <a:rPr lang="en-US" sz="1200" dirty="0" err="1">
                <a:latin typeface="Roboto"/>
                <a:ea typeface="Roboto"/>
                <a:cs typeface="Roboto"/>
                <a:sym typeface="Roboto"/>
              </a:rPr>
              <a:t>LastTouches</a:t>
            </a:r>
            <a:r>
              <a:rPr lang="en-US" sz="1200" dirty="0">
                <a:latin typeface="Roboto"/>
                <a:ea typeface="Roboto"/>
                <a:cs typeface="Roboto"/>
                <a:sym typeface="Roboto"/>
              </a:rPr>
              <a:t>:</a:t>
            </a: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770745153"/>
              </p:ext>
            </p:extLst>
          </p:nvPr>
        </p:nvGraphicFramePr>
        <p:xfrm>
          <a:off x="177976" y="2742300"/>
          <a:ext cx="5697224" cy="1932660"/>
        </p:xfrm>
        <a:graphic>
          <a:graphicData uri="http://schemas.openxmlformats.org/drawingml/2006/table">
            <a:tbl>
              <a:tblPr>
                <a:noFill/>
                <a:tableStyleId>{8628B589-4659-4227-9C68-565DD4A46BFE}</a:tableStyleId>
              </a:tblPr>
              <a:tblGrid>
                <a:gridCol w="1535640">
                  <a:extLst>
                    <a:ext uri="{9D8B030D-6E8A-4147-A177-3AD203B41FA5}">
                      <a16:colId xmlns:a16="http://schemas.microsoft.com/office/drawing/2014/main" val="20000"/>
                    </a:ext>
                  </a:extLst>
                </a:gridCol>
                <a:gridCol w="2246610">
                  <a:extLst>
                    <a:ext uri="{9D8B030D-6E8A-4147-A177-3AD203B41FA5}">
                      <a16:colId xmlns:a16="http://schemas.microsoft.com/office/drawing/2014/main" val="20001"/>
                    </a:ext>
                  </a:extLst>
                </a:gridCol>
                <a:gridCol w="1914974">
                  <a:extLst>
                    <a:ext uri="{9D8B030D-6E8A-4147-A177-3AD203B41FA5}">
                      <a16:colId xmlns:a16="http://schemas.microsoft.com/office/drawing/2014/main" val="20002"/>
                    </a:ext>
                  </a:extLst>
                </a:gridCol>
              </a:tblGrid>
              <a:tr h="214740">
                <a:tc>
                  <a:txBody>
                    <a:bodyPr/>
                    <a:lstStyle/>
                    <a:p>
                      <a:pPr marL="0" marR="0" algn="ctr">
                        <a:lnSpc>
                          <a:spcPct val="107000"/>
                        </a:lnSpc>
                        <a:spcBef>
                          <a:spcPts val="0"/>
                        </a:spcBef>
                        <a:spcAft>
                          <a:spcPts val="0"/>
                        </a:spcAft>
                      </a:pPr>
                      <a:r>
                        <a:rPr lang="en-US" sz="1050" b="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utm_source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utm_campaign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tc>
                  <a:txBody>
                    <a:bodyPr/>
                    <a:lstStyle/>
                    <a:p>
                      <a:pPr marL="0" marR="0" algn="ctr">
                        <a:lnSpc>
                          <a:spcPct val="107000"/>
                        </a:lnSpc>
                        <a:spcBef>
                          <a:spcPts val="0"/>
                        </a:spcBef>
                        <a:spcAft>
                          <a:spcPts val="0"/>
                        </a:spcAft>
                      </a:pPr>
                      <a:r>
                        <a:rPr lang="en-US" sz="1050" b="1">
                          <a:solidFill>
                            <a:srgbClr val="292929"/>
                          </a:solidFill>
                          <a:effectLst/>
                          <a:latin typeface="Segoe UI" panose="020B0502040204020203" pitchFamily="34" charset="0"/>
                          <a:ea typeface="Times New Roman" panose="02020603050405020304" pitchFamily="18" charset="0"/>
                          <a:cs typeface="Times New Roman" panose="02020603050405020304" pitchFamily="18" charset="0"/>
                        </a:rPr>
                        <a:t>COUNT (utm_campaign)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solidFill>
                      <a:srgbClr val="204056">
                        <a:alpha val="82490"/>
                      </a:srgbClr>
                    </a:solidFill>
                  </a:tcPr>
                </a:tc>
                <a:extLst>
                  <a:ext uri="{0D108BD9-81ED-4DB2-BD59-A6C34878D82A}">
                    <a16:rowId xmlns:a16="http://schemas.microsoft.com/office/drawing/2014/main" val="10000"/>
                  </a:ext>
                </a:extLst>
              </a:tr>
              <a:tr h="214740">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email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weekly-newsletter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447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facebook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retargetting</a:t>
                      </a: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-ad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443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2"/>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email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retargetting</a:t>
                      </a: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-campaign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245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nytimes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getting-to-know-cool-</a:t>
                      </a: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tshirts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232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4"/>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buzzfeed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ten-crazy-cool-</a:t>
                      </a:r>
                      <a:r>
                        <a:rPr lang="en-US" sz="1050" dirty="0" err="1">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tshirts</a:t>
                      </a: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-facts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190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653587255"/>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medium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interview-with-cool-tshirts-founder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184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647316903"/>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google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paid-search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178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313067458"/>
                  </a:ext>
                </a:extLst>
              </a:tr>
              <a:tr h="214740">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google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cool-tshirts-search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050" dirty="0">
                          <a:solidFill>
                            <a:srgbClr val="525252"/>
                          </a:solidFill>
                          <a:effectLst/>
                          <a:latin typeface="Segoe UI" panose="020B0502040204020203" pitchFamily="34" charset="0"/>
                          <a:ea typeface="Times New Roman" panose="02020603050405020304" pitchFamily="18" charset="0"/>
                          <a:cs typeface="Times New Roman" panose="02020603050405020304" pitchFamily="18" charset="0"/>
                        </a:rPr>
                        <a:t>60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807808729"/>
                  </a:ext>
                </a:extLst>
              </a:tr>
            </a:tbl>
          </a:graphicData>
        </a:graphic>
      </p:graphicFrame>
      <p:sp>
        <p:nvSpPr>
          <p:cNvPr id="2" name="TextBox 1">
            <a:extLst>
              <a:ext uri="{FF2B5EF4-FFF2-40B4-BE49-F238E27FC236}">
                <a16:creationId xmlns:a16="http://schemas.microsoft.com/office/drawing/2014/main" id="{F1560207-40B8-4E37-B119-965EF96C8342}"/>
              </a:ext>
            </a:extLst>
          </p:cNvPr>
          <p:cNvSpPr txBox="1"/>
          <p:nvPr/>
        </p:nvSpPr>
        <p:spPr>
          <a:xfrm>
            <a:off x="177974" y="1612800"/>
            <a:ext cx="2673226" cy="1046440"/>
          </a:xfrm>
          <a:prstGeom prst="rect">
            <a:avLst/>
          </a:prstGeom>
          <a:noFill/>
        </p:spPr>
        <p:txBody>
          <a:bodyPr wrap="square" rtlCol="0">
            <a:spAutoFit/>
          </a:bodyPr>
          <a:lstStyle/>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weekly-newsletter: 447</a:t>
            </a:r>
          </a:p>
          <a:p>
            <a:pPr marL="171450" indent="-171450" fontAlgn="ctr">
              <a:buFont typeface="Arial" panose="020B0604020202020204" pitchFamily="34" charset="0"/>
              <a:buChar char="•"/>
            </a:pPr>
            <a:r>
              <a:rPr lang="en-US" sz="1200" dirty="0" err="1">
                <a:latin typeface="Roboto" panose="020B0604020202020204" charset="0"/>
                <a:ea typeface="Roboto" panose="020B0604020202020204" charset="0"/>
              </a:rPr>
              <a:t>retargetting</a:t>
            </a:r>
            <a:r>
              <a:rPr lang="en-US" sz="1200" dirty="0">
                <a:latin typeface="Roboto" panose="020B0604020202020204" charset="0"/>
                <a:ea typeface="Roboto" panose="020B0604020202020204" charset="0"/>
              </a:rPr>
              <a:t>-ad: 443</a:t>
            </a:r>
          </a:p>
          <a:p>
            <a:pPr marL="171450" indent="-171450" fontAlgn="ctr">
              <a:buFont typeface="Arial" panose="020B0604020202020204" pitchFamily="34" charset="0"/>
              <a:buChar char="•"/>
            </a:pPr>
            <a:r>
              <a:rPr lang="en-US" sz="1200" dirty="0" err="1">
                <a:latin typeface="Roboto" panose="020B0604020202020204" charset="0"/>
                <a:ea typeface="Roboto" panose="020B0604020202020204" charset="0"/>
              </a:rPr>
              <a:t>retargetting</a:t>
            </a:r>
            <a:r>
              <a:rPr lang="en-US" sz="1200" dirty="0">
                <a:latin typeface="Roboto" panose="020B0604020202020204" charset="0"/>
                <a:ea typeface="Roboto" panose="020B0604020202020204" charset="0"/>
              </a:rPr>
              <a:t>-campaign: 245</a:t>
            </a:r>
          </a:p>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getting-to-know-cool-</a:t>
            </a:r>
            <a:r>
              <a:rPr lang="en-US" sz="1200" dirty="0" err="1">
                <a:latin typeface="Roboto" panose="020B0604020202020204" charset="0"/>
                <a:ea typeface="Roboto" panose="020B0604020202020204" charset="0"/>
              </a:rPr>
              <a:t>tshirts</a:t>
            </a:r>
            <a:r>
              <a:rPr lang="en-US" sz="1200" dirty="0">
                <a:latin typeface="Roboto" panose="020B0604020202020204" charset="0"/>
                <a:ea typeface="Roboto" panose="020B0604020202020204" charset="0"/>
              </a:rPr>
              <a:t>: 232</a:t>
            </a:r>
          </a:p>
          <a:p>
            <a:endParaRPr lang="en-US" dirty="0"/>
          </a:p>
        </p:txBody>
      </p:sp>
      <p:sp>
        <p:nvSpPr>
          <p:cNvPr id="4" name="TextBox 3">
            <a:extLst>
              <a:ext uri="{FF2B5EF4-FFF2-40B4-BE49-F238E27FC236}">
                <a16:creationId xmlns:a16="http://schemas.microsoft.com/office/drawing/2014/main" id="{354B8C3F-0D0C-4FD1-A8A9-C10354517C40}"/>
              </a:ext>
            </a:extLst>
          </p:cNvPr>
          <p:cNvSpPr txBox="1"/>
          <p:nvPr/>
        </p:nvSpPr>
        <p:spPr>
          <a:xfrm>
            <a:off x="2851199" y="1612800"/>
            <a:ext cx="3023997" cy="830997"/>
          </a:xfrm>
          <a:prstGeom prst="rect">
            <a:avLst/>
          </a:prstGeom>
          <a:noFill/>
        </p:spPr>
        <p:txBody>
          <a:bodyPr wrap="square" rtlCol="0">
            <a:spAutoFit/>
          </a:bodyPr>
          <a:lstStyle/>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ten-crazy-cool-</a:t>
            </a:r>
            <a:r>
              <a:rPr lang="en-US" sz="1200" dirty="0" err="1">
                <a:latin typeface="Roboto" panose="020B0604020202020204" charset="0"/>
                <a:ea typeface="Roboto" panose="020B0604020202020204" charset="0"/>
              </a:rPr>
              <a:t>tshirts</a:t>
            </a:r>
            <a:r>
              <a:rPr lang="en-US" sz="1200" dirty="0">
                <a:latin typeface="Roboto" panose="020B0604020202020204" charset="0"/>
                <a:ea typeface="Roboto" panose="020B0604020202020204" charset="0"/>
              </a:rPr>
              <a:t>-facts: 190</a:t>
            </a:r>
          </a:p>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interview-with-cool-</a:t>
            </a:r>
            <a:r>
              <a:rPr lang="en-US" sz="1200" dirty="0" err="1">
                <a:latin typeface="Roboto" panose="020B0604020202020204" charset="0"/>
                <a:ea typeface="Roboto" panose="020B0604020202020204" charset="0"/>
              </a:rPr>
              <a:t>tshirts</a:t>
            </a:r>
            <a:r>
              <a:rPr lang="en-US" sz="1200" dirty="0">
                <a:latin typeface="Roboto" panose="020B0604020202020204" charset="0"/>
                <a:ea typeface="Roboto" panose="020B0604020202020204" charset="0"/>
              </a:rPr>
              <a:t>-founder: 184</a:t>
            </a:r>
          </a:p>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paid-search: 178</a:t>
            </a:r>
          </a:p>
          <a:p>
            <a:pPr marL="171450" indent="-171450" fontAlgn="ctr">
              <a:buFont typeface="Arial" panose="020B0604020202020204" pitchFamily="34" charset="0"/>
              <a:buChar char="•"/>
            </a:pPr>
            <a:r>
              <a:rPr lang="en-US" sz="1200" dirty="0">
                <a:latin typeface="Roboto" panose="020B0604020202020204" charset="0"/>
                <a:ea typeface="Roboto" panose="020B0604020202020204" charset="0"/>
              </a:rPr>
              <a:t>cool-</a:t>
            </a:r>
            <a:r>
              <a:rPr lang="en-US" sz="1200" dirty="0" err="1">
                <a:latin typeface="Roboto" panose="020B0604020202020204" charset="0"/>
                <a:ea typeface="Roboto" panose="020B0604020202020204" charset="0"/>
              </a:rPr>
              <a:t>tshirts</a:t>
            </a:r>
            <a:r>
              <a:rPr lang="en-US" sz="1200" dirty="0">
                <a:latin typeface="Roboto" panose="020B0604020202020204" charset="0"/>
                <a:ea typeface="Roboto" panose="020B0604020202020204" charset="0"/>
              </a:rPr>
              <a:t>-search: 60</a:t>
            </a:r>
          </a:p>
        </p:txBody>
      </p:sp>
    </p:spTree>
    <p:extLst>
      <p:ext uri="{BB962C8B-B14F-4D97-AF65-F5344CB8AC3E}">
        <p14:creationId xmlns:p14="http://schemas.microsoft.com/office/powerpoint/2010/main" val="118611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C4759"/>
        </a:solidFill>
        <a:effectLst/>
      </p:bgPr>
    </p:bg>
    <p:spTree>
      <p:nvGrpSpPr>
        <p:cNvPr id="1" name=""/>
        <p:cNvGrpSpPr/>
        <p:nvPr/>
      </p:nvGrpSpPr>
      <p:grpSpPr>
        <a:xfrm>
          <a:off x="0" y="0"/>
          <a:ext cx="0" cy="0"/>
          <a:chOff x="0" y="0"/>
          <a:chExt cx="0" cy="0"/>
        </a:xfrm>
      </p:grpSpPr>
      <p:sp>
        <p:nvSpPr>
          <p:cNvPr id="7" name="Shape 310">
            <a:extLst>
              <a:ext uri="{FF2B5EF4-FFF2-40B4-BE49-F238E27FC236}">
                <a16:creationId xmlns:a16="http://schemas.microsoft.com/office/drawing/2014/main" id="{18C34695-5DDC-47EC-A970-48368888D454}"/>
              </a:ext>
            </a:extLst>
          </p:cNvPr>
          <p:cNvSpPr txBox="1"/>
          <p:nvPr/>
        </p:nvSpPr>
        <p:spPr>
          <a:xfrm>
            <a:off x="753000" y="1445079"/>
            <a:ext cx="7638000" cy="2155371"/>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4800" dirty="0">
                <a:solidFill>
                  <a:srgbClr val="FFFFFF"/>
                </a:solidFill>
                <a:latin typeface="Roboto Black"/>
                <a:ea typeface="Roboto Black"/>
                <a:sym typeface="Roboto Black"/>
              </a:rPr>
              <a:t>3. Optimize the campaign budget</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4800" dirty="0">
              <a:solidFill>
                <a:srgbClr val="FFFFFF"/>
              </a:solidFill>
              <a:latin typeface="Roboto Black"/>
              <a:ea typeface="Roboto Black"/>
              <a:sym typeface="Roboto Black"/>
            </a:endParaRPr>
          </a:p>
          <a:p>
            <a:pPr>
              <a:defRPr/>
            </a:pPr>
            <a:r>
              <a:rPr lang="en-US" sz="2400" b="1" dirty="0" err="1">
                <a:solidFill>
                  <a:schemeClr val="bg1"/>
                </a:solidFill>
              </a:rPr>
              <a:t>CoolTShirts</a:t>
            </a:r>
            <a:r>
              <a:rPr lang="en-US" sz="2400" b="1" dirty="0">
                <a:solidFill>
                  <a:schemeClr val="bg1"/>
                </a:solidFill>
              </a:rPr>
              <a:t> should reinvest in the following five campaigns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913227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3.1 (</a:t>
            </a:r>
            <a:r>
              <a:rPr lang="en-US" sz="2400" b="1" dirty="0">
                <a:solidFill>
                  <a:srgbClr val="295269"/>
                </a:solidFill>
                <a:latin typeface="Roboto"/>
                <a:ea typeface="Roboto"/>
                <a:cs typeface="Roboto"/>
                <a:sym typeface="Roboto"/>
              </a:rPr>
              <a:t>Question #5) How many visitors make a purchase?</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COUNT(DISTINCT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WHERE </a:t>
            </a:r>
            <a:r>
              <a:rPr lang="en-US" sz="900" dirty="0" err="1">
                <a:latin typeface="Courier New"/>
                <a:ea typeface="Courier New"/>
                <a:cs typeface="Courier New"/>
                <a:sym typeface="Courier New"/>
              </a:rPr>
              <a:t>page_name</a:t>
            </a:r>
            <a:r>
              <a:rPr lang="en-US" sz="900" dirty="0">
                <a:latin typeface="Courier New"/>
                <a:ea typeface="Courier New"/>
                <a:cs typeface="Courier New"/>
                <a:sym typeface="Courier New"/>
              </a:rPr>
              <a:t> = '4 - purchase';</a:t>
            </a:r>
          </a:p>
        </p:txBody>
      </p:sp>
      <p:sp>
        <p:nvSpPr>
          <p:cNvPr id="324" name="Shape 324"/>
          <p:cNvSpPr txBox="1"/>
          <p:nvPr/>
        </p:nvSpPr>
        <p:spPr>
          <a:xfrm>
            <a:off x="177975" y="1201325"/>
            <a:ext cx="4920900" cy="321555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A total of 361 individuals who viewed </a:t>
            </a:r>
            <a:r>
              <a:rPr lang="en-US" sz="1200" dirty="0" err="1">
                <a:latin typeface="Roboto"/>
                <a:ea typeface="Roboto"/>
                <a:cs typeface="Roboto"/>
                <a:sym typeface="Roboto"/>
              </a:rPr>
              <a:t>CoolTShirts</a:t>
            </a:r>
            <a:r>
              <a:rPr lang="en-US" sz="1200" dirty="0">
                <a:latin typeface="Roboto"/>
                <a:ea typeface="Roboto"/>
                <a:cs typeface="Roboto"/>
                <a:sym typeface="Roboto"/>
              </a:rPr>
              <a:t>’ advertising campaigns and visited the website made purchases.</a:t>
            </a: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spTree>
    <p:extLst>
      <p:ext uri="{BB962C8B-B14F-4D97-AF65-F5344CB8AC3E}">
        <p14:creationId xmlns:p14="http://schemas.microsoft.com/office/powerpoint/2010/main" val="364523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TotalTime>
  <Words>918</Words>
  <Application>Microsoft Office PowerPoint</Application>
  <PresentationFormat>On-screen Show (16:9)</PresentationFormat>
  <Paragraphs>207</Paragraphs>
  <Slides>10</Slides>
  <Notes>9</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10</vt:i4>
      </vt:variant>
    </vt:vector>
  </HeadingPairs>
  <TitlesOfParts>
    <vt:vector size="22" baseType="lpstr">
      <vt:lpstr>Arial</vt:lpstr>
      <vt:lpstr>Calibri</vt:lpstr>
      <vt:lpstr>Courier New</vt:lpstr>
      <vt:lpstr>Segoe UI</vt:lpstr>
      <vt:lpstr>Roboto Thin</vt:lpstr>
      <vt:lpstr>Times New Roman</vt:lpstr>
      <vt:lpstr>Dosis</vt:lpstr>
      <vt:lpstr>Roboto</vt:lpstr>
      <vt:lpstr>Roboto Black</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Flygare, Owen (Legal)</dc:creator>
  <cp:lastModifiedBy>Flygare, Owen (Legal)</cp:lastModifiedBy>
  <cp:revision>18</cp:revision>
  <dcterms:modified xsi:type="dcterms:W3CDTF">2019-05-03T19:55:14Z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ccbff1a-84ae-4e45-a5fe-fb36eebf607c_Enabled">
    <vt:lpwstr>True</vt:lpwstr>
  </property>
  <property fmtid="{D5CDD505-2E9C-101B-9397-08002B2CF9AE}" pid="3" name="MSIP_Label_bccbff1a-84ae-4e45-a5fe-fb36eebf607c_SiteId">
    <vt:lpwstr>62ccb864-6a1a-4b5d-8e1c-397dec1a8258</vt:lpwstr>
  </property>
  <property fmtid="{D5CDD505-2E9C-101B-9397-08002B2CF9AE}" pid="4" name="MSIP_Label_bccbff1a-84ae-4e45-a5fe-fb36eebf607c_Owner">
    <vt:lpwstr>owen.flygare@thomsonreuters.com</vt:lpwstr>
  </property>
  <property fmtid="{D5CDD505-2E9C-101B-9397-08002B2CF9AE}" pid="5" name="MSIP_Label_bccbff1a-84ae-4e45-a5fe-fb36eebf607c_SetDate">
    <vt:lpwstr>2019-05-01T18:56:59.9004971Z</vt:lpwstr>
  </property>
  <property fmtid="{D5CDD505-2E9C-101B-9397-08002B2CF9AE}" pid="6" name="MSIP_Label_bccbff1a-84ae-4e45-a5fe-fb36eebf607c_Name">
    <vt:lpwstr>Personal</vt:lpwstr>
  </property>
  <property fmtid="{D5CDD505-2E9C-101B-9397-08002B2CF9AE}" pid="7" name="MSIP_Label_bccbff1a-84ae-4e45-a5fe-fb36eebf607c_Application">
    <vt:lpwstr>Microsoft Azure Information Protection</vt:lpwstr>
  </property>
  <property fmtid="{D5CDD505-2E9C-101B-9397-08002B2CF9AE}" pid="8" name="MSIP_Label_bccbff1a-84ae-4e45-a5fe-fb36eebf607c_Extended_MSFT_Method">
    <vt:lpwstr>Manual</vt:lpwstr>
  </property>
  <property fmtid="{D5CDD505-2E9C-101B-9397-08002B2CF9AE}" pid="9" name="Sensitivity">
    <vt:lpwstr>Personal</vt:lpwstr>
  </property>
</Properties>
</file>